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78" r:id="rId4"/>
    <p:sldId id="279" r:id="rId5"/>
    <p:sldId id="258" r:id="rId6"/>
    <p:sldId id="259" r:id="rId7"/>
    <p:sldId id="260" r:id="rId8"/>
    <p:sldId id="262" r:id="rId9"/>
    <p:sldId id="263" r:id="rId10"/>
    <p:sldId id="264" r:id="rId11"/>
    <p:sldId id="261" r:id="rId12"/>
    <p:sldId id="265" r:id="rId13"/>
    <p:sldId id="266" r:id="rId14"/>
    <p:sldId id="267" r:id="rId15"/>
    <p:sldId id="268" r:id="rId16"/>
    <p:sldId id="269" r:id="rId17"/>
    <p:sldId id="280" r:id="rId18"/>
    <p:sldId id="282" r:id="rId19"/>
    <p:sldId id="283" r:id="rId20"/>
    <p:sldId id="281" r:id="rId21"/>
    <p:sldId id="270" r:id="rId22"/>
    <p:sldId id="271" r:id="rId23"/>
    <p:sldId id="272" r:id="rId24"/>
    <p:sldId id="273" r:id="rId25"/>
    <p:sldId id="291" r:id="rId26"/>
    <p:sldId id="274" r:id="rId27"/>
    <p:sldId id="286" r:id="rId28"/>
    <p:sldId id="287" r:id="rId29"/>
    <p:sldId id="290" r:id="rId30"/>
    <p:sldId id="288" r:id="rId31"/>
    <p:sldId id="275" r:id="rId32"/>
    <p:sldId id="276" r:id="rId33"/>
    <p:sldId id="277" r:id="rId34"/>
    <p:sldId id="289" r:id="rId35"/>
    <p:sldId id="285" r:id="rId36"/>
    <p:sldId id="284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87"/>
    <p:restoredTop sz="84013"/>
  </p:normalViewPr>
  <p:slideViewPr>
    <p:cSldViewPr snapToGrid="0" snapToObjects="1">
      <p:cViewPr>
        <p:scale>
          <a:sx n="86" d="100"/>
          <a:sy n="86" d="100"/>
        </p:scale>
        <p:origin x="1608" y="-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6EC700-D95B-334A-9E87-B68A879FF359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78DB42-4468-3846-A697-E04234139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47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Increment,</a:t>
            </a:r>
            <a:r>
              <a:rPr lang="en-US" baseline="0" dirty="0" smtClean="0"/>
              <a:t> one above, of C</a:t>
            </a:r>
          </a:p>
          <a:p>
            <a:r>
              <a:rPr lang="en-US" baseline="0" dirty="0" smtClean="0"/>
              <a:t>Not a dead language, still being improved</a:t>
            </a:r>
          </a:p>
          <a:p>
            <a:r>
              <a:rPr lang="en-US" baseline="0" dirty="0" smtClean="0"/>
              <a:t>Lots of similarities. We'll focus more on differences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413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I swap order of functions, it won't compile. Need prototype of </a:t>
            </a:r>
            <a:r>
              <a:rPr lang="en-US" dirty="0" err="1" smtClean="0"/>
              <a:t>maxValue</a:t>
            </a:r>
            <a:r>
              <a:rPr lang="en-US" dirty="0" smtClean="0"/>
              <a:t>() at top.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959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like a promise to the compiler: hey, I promise, I</a:t>
            </a:r>
            <a:r>
              <a:rPr lang="en-US" baseline="0" dirty="0" smtClean="0"/>
              <a:t> am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write this function later!</a:t>
            </a:r>
          </a:p>
          <a:p>
            <a:r>
              <a:rPr lang="en-US" baseline="0" dirty="0" smtClean="0"/>
              <a:t>Basically you write the whole heading of the function, everything that comes before the opening brace, and then put a semicolon</a:t>
            </a:r>
          </a:p>
          <a:p>
            <a:r>
              <a:rPr lang="en-US" baseline="0" dirty="0" smtClean="0"/>
              <a:t>Your promising that later in the file that function will appear.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that the return 0 in main – the 0 goes to OS. Non-zero values indicate failure.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6935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abs() is overloaded: versions</a:t>
            </a:r>
            <a:r>
              <a:rPr lang="en-US" baseline="0" dirty="0" smtClean="0"/>
              <a:t> for int and double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097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Called</a:t>
            </a:r>
            <a:r>
              <a:rPr lang="en-US" baseline="0"/>
              <a:t> function cannot change value of parameter in caller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950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Has nothing to do with the names</a:t>
            </a:r>
            <a:r>
              <a:rPr lang="en-US" baseline="0" dirty="0" smtClean="0"/>
              <a:t> of the variables. I could rename the </a:t>
            </a:r>
            <a:r>
              <a:rPr lang="en-US" baseline="0" dirty="0" err="1" smtClean="0"/>
              <a:t>param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changeIt</a:t>
            </a:r>
            <a:r>
              <a:rPr lang="en-US" baseline="0" dirty="0" smtClean="0"/>
              <a:t> to </a:t>
            </a:r>
            <a:r>
              <a:rPr lang="en-US" baseline="0" dirty="0" err="1" smtClean="0"/>
              <a:t>num</a:t>
            </a:r>
            <a:r>
              <a:rPr lang="en-US" baseline="0" dirty="0" smtClean="0"/>
              <a:t> – still works the same</a:t>
            </a:r>
          </a:p>
          <a:p>
            <a:r>
              <a:rPr lang="en-US" baseline="0" dirty="0" smtClean="0"/>
              <a:t>The &amp; appears in the prototype also</a:t>
            </a:r>
          </a:p>
          <a:p>
            <a:r>
              <a:rPr lang="en-US" baseline="0" dirty="0" smtClean="0"/>
              <a:t>Why didn't do this in Java? Maybe it's dangerous. The </a:t>
            </a:r>
            <a:r>
              <a:rPr lang="en-US" baseline="0" dirty="0" err="1" smtClean="0"/>
              <a:t>callee</a:t>
            </a:r>
            <a:r>
              <a:rPr lang="en-US" baseline="0" dirty="0" smtClean="0"/>
              <a:t> function can mess with your data. </a:t>
            </a:r>
          </a:p>
          <a:p>
            <a:r>
              <a:rPr lang="en-US" baseline="0" dirty="0" smtClean="0"/>
              <a:t>It's like someone asking you if they can borrow your phone? They might mess it up, delete data, change your password.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026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references, this doesn't change any variable</a:t>
            </a:r>
            <a:r>
              <a:rPr lang="en-US" baseline="0" dirty="0" smtClean="0"/>
              <a:t> values in calling function. </a:t>
            </a:r>
          </a:p>
          <a:p>
            <a:r>
              <a:rPr lang="en-US" baseline="0" dirty="0" smtClean="0"/>
              <a:t>Also helpful since you can only return one value. So it's almost like being able to return multiple values.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262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Output: 7  5  9</a:t>
            </a:r>
          </a:p>
          <a:p>
            <a:r>
              <a:rPr lang="en-US" dirty="0" smtClean="0"/>
              <a:t>The order of the parameters is what matters, not the names.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249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Output: 7  36</a:t>
            </a:r>
            <a:r>
              <a:rPr lang="en-US" baseline="0" dirty="0" smtClean="0"/>
              <a:t> 11</a:t>
            </a:r>
            <a:endParaRPr lang="en-US" dirty="0" smtClean="0"/>
          </a:p>
          <a:p>
            <a:r>
              <a:rPr lang="en-US" dirty="0" smtClean="0"/>
              <a:t>The order of the parameters is what matters, not the names.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8362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trick for getting two return values instead of one.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412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Syntax is the same: you can't tell from call if something is a reference parameter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1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cout</a:t>
            </a:r>
            <a:r>
              <a:rPr lang="en-US" dirty="0" smtClean="0"/>
              <a:t> = console out </a:t>
            </a:r>
          </a:p>
          <a:p>
            <a:r>
              <a:rPr lang="en-US" dirty="0" err="1" smtClean="0"/>
              <a:t>endl</a:t>
            </a:r>
            <a:r>
              <a:rPr lang="en-US" dirty="0" smtClean="0"/>
              <a:t> = end line (go to next line)</a:t>
            </a:r>
          </a:p>
          <a:p>
            <a:r>
              <a:rPr lang="en-US" dirty="0" smtClean="0"/>
              <a:t>return 0 = sending information back to the caller</a:t>
            </a:r>
          </a:p>
          <a:p>
            <a:endParaRPr lang="en-US" dirty="0" smtClean="0"/>
          </a:p>
          <a:p>
            <a:r>
              <a:rPr lang="en-US" dirty="0" smtClean="0"/>
              <a:t>Compile/run in 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5012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parameters? What type? </a:t>
            </a:r>
          </a:p>
          <a:p>
            <a:r>
              <a:rPr lang="en-US" baseline="0" dirty="0" smtClean="0"/>
              <a:t>Parameters: coefficients (by value), roots (by reference), since I can't return both roots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661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Maybe do in class instead</a:t>
            </a:r>
            <a:r>
              <a:rPr lang="en-US" baseline="0" dirty="0" smtClean="0"/>
              <a:t> of showing</a:t>
            </a:r>
          </a:p>
          <a:p>
            <a:r>
              <a:rPr lang="en-US" baseline="0" dirty="0" smtClean="0"/>
              <a:t>Use reference </a:t>
            </a:r>
            <a:r>
              <a:rPr lang="en-US" baseline="0" dirty="0" err="1" smtClean="0"/>
              <a:t>parms</a:t>
            </a:r>
            <a:r>
              <a:rPr lang="en-US" baseline="0" dirty="0" smtClean="0"/>
              <a:t> to send information out from the function.</a:t>
            </a:r>
          </a:p>
          <a:p>
            <a:r>
              <a:rPr lang="en-US" baseline="0" dirty="0" smtClean="0"/>
              <a:t>So why ever turn anything from a function? Don't lose power by NOT doing it. More cumbersome for many functions, say, </a:t>
            </a:r>
            <a:r>
              <a:rPr lang="en-US" baseline="0" dirty="0" err="1" smtClean="0"/>
              <a:t>sqrt</a:t>
            </a:r>
            <a:r>
              <a:rPr lang="en-US" baseline="0" dirty="0" smtClean="0"/>
              <a:t>. Each way has </a:t>
            </a:r>
            <a:r>
              <a:rPr lang="en-US" baseline="0" smtClean="0"/>
              <a:t>its place.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0302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Could have used</a:t>
            </a:r>
            <a:r>
              <a:rPr lang="en-US" baseline="0"/>
              <a:t> function overloading instead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12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cpp</a:t>
            </a:r>
            <a:r>
              <a:rPr lang="en-US" dirty="0" smtClean="0"/>
              <a:t> is file type for C++ programs</a:t>
            </a:r>
          </a:p>
          <a:p>
            <a:r>
              <a:rPr lang="en-US" dirty="0" smtClean="0"/>
              <a:t>compiled java program ends in .class (can run on any system)</a:t>
            </a:r>
          </a:p>
          <a:p>
            <a:r>
              <a:rPr lang="en-US" dirty="0" smtClean="0"/>
              <a:t>object</a:t>
            </a:r>
            <a:r>
              <a:rPr lang="en-US" baseline="0" dirty="0" smtClean="0"/>
              <a:t> program can only be executed on particular system (only on my </a:t>
            </a:r>
            <a:r>
              <a:rPr lang="en-US" baseline="0" dirty="0" err="1" smtClean="0"/>
              <a:t>linux</a:t>
            </a:r>
            <a:r>
              <a:rPr lang="en-US" baseline="0" dirty="0" smtClean="0"/>
              <a:t> box)</a:t>
            </a:r>
          </a:p>
          <a:p>
            <a:endParaRPr lang="en-US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723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still be procedural like C. Don't have to have classes. In fact, C code can be compiled with</a:t>
            </a:r>
            <a:r>
              <a:rPr lang="en-US" baseline="0" dirty="0" smtClean="0"/>
              <a:t> C++ compiler. Backwards compatible. </a:t>
            </a:r>
          </a:p>
          <a:p>
            <a:r>
              <a:rPr lang="en-US" baseline="0" dirty="0" smtClean="0"/>
              <a:t>Much of syntax is the same as C: variable declarations, types, for loops, while loops, logical operators...</a:t>
            </a:r>
          </a:p>
          <a:p>
            <a:r>
              <a:rPr lang="en-US" baseline="0" dirty="0" err="1" smtClean="0"/>
              <a:t>bool</a:t>
            </a:r>
            <a:r>
              <a:rPr lang="en-US" baseline="0" dirty="0" smtClean="0"/>
              <a:t> type – like C11 (and C99)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40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Since you said</a:t>
            </a:r>
            <a:r>
              <a:rPr lang="en-US" baseline="0" dirty="0" smtClean="0"/>
              <a:t> to use the standard library names, compiler knows where to find </a:t>
            </a:r>
            <a:r>
              <a:rPr lang="en-US" baseline="0" dirty="0" err="1" smtClean="0"/>
              <a:t>cout</a:t>
            </a:r>
            <a:r>
              <a:rPr lang="en-US" baseline="0" dirty="0" smtClean="0"/>
              <a:t>, for ex. </a:t>
            </a:r>
          </a:p>
          <a:p>
            <a:r>
              <a:rPr lang="en-US" baseline="0" dirty="0" smtClean="0"/>
              <a:t>It becomes tiresome to keep typing </a:t>
            </a:r>
            <a:r>
              <a:rPr lang="en-US" baseline="0" dirty="0" err="1" smtClean="0"/>
              <a:t>std</a:t>
            </a:r>
            <a:r>
              <a:rPr lang="en-US" baseline="0" dirty="0" smtClean="0"/>
              <a:t>:: though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644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cout</a:t>
            </a:r>
            <a:r>
              <a:rPr lang="en-US" dirty="0" smtClean="0"/>
              <a:t> means console</a:t>
            </a:r>
            <a:r>
              <a:rPr lang="en-US" baseline="0" dirty="0" smtClean="0"/>
              <a:t> output</a:t>
            </a:r>
          </a:p>
          <a:p>
            <a:r>
              <a:rPr lang="en-US" baseline="0" dirty="0" smtClean="0"/>
              <a:t>You can still use \n, but </a:t>
            </a:r>
            <a:r>
              <a:rPr lang="en-US" baseline="0" dirty="0" err="1" smtClean="0"/>
              <a:t>endl</a:t>
            </a:r>
            <a:r>
              <a:rPr lang="en-US" baseline="0" dirty="0" smtClean="0"/>
              <a:t> is considered better style. </a:t>
            </a:r>
          </a:p>
          <a:p>
            <a:r>
              <a:rPr lang="en-US" baseline="0" dirty="0" smtClean="0"/>
              <a:t>&lt;&lt; </a:t>
            </a:r>
            <a:r>
              <a:rPr lang="en-US" baseline="0" dirty="0" err="1" smtClean="0"/>
              <a:t>waka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waka</a:t>
            </a:r>
            <a:r>
              <a:rPr lang="en-US" baseline="0" dirty="0" smtClean="0"/>
              <a:t> operators like </a:t>
            </a:r>
            <a:r>
              <a:rPr lang="en-US" baseline="0" dirty="0" err="1" smtClean="0"/>
              <a:t>pac</a:t>
            </a:r>
            <a:r>
              <a:rPr lang="en-US" baseline="0" dirty="0" smtClean="0"/>
              <a:t> man, eating output</a:t>
            </a:r>
          </a:p>
          <a:p>
            <a:r>
              <a:rPr lang="en-US" baseline="0" dirty="0" err="1" smtClean="0"/>
              <a:t>classNum</a:t>
            </a:r>
            <a:r>
              <a:rPr lang="en-US" baseline="0" dirty="0" smtClean="0"/>
              <a:t>, a variable, can be inserted into output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53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cout</a:t>
            </a:r>
            <a:r>
              <a:rPr lang="en-US" dirty="0" smtClean="0"/>
              <a:t> uses &lt;&lt;</a:t>
            </a:r>
          </a:p>
          <a:p>
            <a:r>
              <a:rPr lang="en-US" dirty="0" err="1" smtClean="0"/>
              <a:t>cin</a:t>
            </a:r>
            <a:r>
              <a:rPr lang="en-US" dirty="0" smtClean="0"/>
              <a:t> uses &gt;&gt;</a:t>
            </a:r>
          </a:p>
          <a:p>
            <a:r>
              <a:rPr lang="en-US" dirty="0" smtClean="0"/>
              <a:t>Like arrows indicate which way data flows</a:t>
            </a:r>
          </a:p>
          <a:p>
            <a:r>
              <a:rPr lang="en-US" dirty="0" err="1" smtClean="0"/>
              <a:t>cin</a:t>
            </a:r>
            <a:r>
              <a:rPr lang="en-US" dirty="0" smtClean="0"/>
              <a:t> kind of sucks. It doesn't do any checking of input – if input isn't an</a:t>
            </a:r>
            <a:r>
              <a:rPr lang="en-US" baseline="0" dirty="0" smtClean="0"/>
              <a:t> integer, doesn't help.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86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library in brackets:</a:t>
            </a:r>
            <a:r>
              <a:rPr lang="en-US" baseline="0" dirty="0" smtClean="0"/>
              <a:t> come with compiler</a:t>
            </a:r>
          </a:p>
          <a:p>
            <a:r>
              <a:rPr lang="en-US" baseline="0" dirty="0" smtClean="0"/>
              <a:t>ones in quotes: come from you or us</a:t>
            </a:r>
          </a:p>
          <a:p>
            <a:r>
              <a:rPr lang="en-US" baseline="0" dirty="0" smtClean="0"/>
              <a:t>You can talk it over with others</a:t>
            </a:r>
          </a:p>
          <a:p>
            <a:r>
              <a:rPr lang="en-US" baseline="0" dirty="0" smtClean="0"/>
              <a:t>import should be include</a:t>
            </a:r>
          </a:p>
          <a:p>
            <a:r>
              <a:rPr lang="en-US" baseline="0" dirty="0" smtClean="0"/>
              <a:t>Should be </a:t>
            </a:r>
            <a:r>
              <a:rPr lang="en-US" baseline="0" dirty="0" err="1" smtClean="0"/>
              <a:t>int</a:t>
            </a:r>
            <a:r>
              <a:rPr lang="en-US" baseline="0" dirty="0" smtClean="0"/>
              <a:t> main()</a:t>
            </a:r>
          </a:p>
          <a:p>
            <a:r>
              <a:rPr lang="en-US" baseline="0" dirty="0" smtClean="0"/>
              <a:t>age + </a:t>
            </a:r>
            <a:r>
              <a:rPr lang="en-US" baseline="0" dirty="0" err="1" smtClean="0"/>
              <a:t>endl</a:t>
            </a:r>
            <a:r>
              <a:rPr lang="en-US" baseline="0" dirty="0" smtClean="0"/>
              <a:t> isn't legal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155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Functions help you avoid repeating code. And structure your solution,</a:t>
            </a:r>
            <a:r>
              <a:rPr lang="en-US" baseline="0" dirty="0" smtClean="0"/>
              <a:t> breaking it into pieces.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Syntax for calling function is just like C.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78DB42-4468-3846-A697-E0423413947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746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222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97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79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03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088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346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732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471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921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46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857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CB45A-AF2D-5A4F-A7D2-08806E0ED33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0FCF0-D99B-9549-9059-2C406C652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641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n.cppreference.com/w/cpp/header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>
                <a:solidFill>
                  <a:schemeClr val="accent3">
                    <a:lumMod val="50000"/>
                  </a:schemeClr>
                </a:solidFill>
              </a:rPr>
              <a:t>Intro to C++</a:t>
            </a:r>
            <a:endParaRPr lang="en-US" sz="54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666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7584"/>
            <a:ext cx="8229600" cy="1026584"/>
          </a:xfrm>
        </p:spPr>
        <p:txBody>
          <a:bodyPr/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Console Input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4967"/>
          </a:xfrm>
        </p:spPr>
        <p:txBody>
          <a:bodyPr/>
          <a:lstStyle/>
          <a:p>
            <a:r>
              <a:rPr lang="en-US" sz="2800" dirty="0" err="1" smtClean="0">
                <a:latin typeface="Courier New"/>
                <a:cs typeface="Courier New"/>
              </a:rPr>
              <a:t>cin</a:t>
            </a:r>
            <a:r>
              <a:rPr lang="en-US" sz="2800" dirty="0" smtClean="0">
                <a:latin typeface="Courier New"/>
                <a:cs typeface="Courier New"/>
              </a:rPr>
              <a:t> &gt;&gt; variable</a:t>
            </a:r>
          </a:p>
          <a:p>
            <a:pPr lvl="1"/>
            <a:r>
              <a:rPr lang="en-US" dirty="0" smtClean="0"/>
              <a:t>Reads input from console &amp; stores in variable</a:t>
            </a:r>
          </a:p>
          <a:p>
            <a:pPr lvl="1"/>
            <a:r>
              <a:rPr lang="en-US" dirty="0" smtClean="0"/>
              <a:t>Usually preceded by a prompt message to user: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000" dirty="0" err="1" smtClean="0">
                <a:latin typeface="Courier New"/>
                <a:cs typeface="Courier New"/>
              </a:rPr>
              <a:t>int</a:t>
            </a:r>
            <a:r>
              <a:rPr lang="en-US" sz="2000" dirty="0" smtClean="0">
                <a:latin typeface="Courier New"/>
                <a:cs typeface="Courier New"/>
              </a:rPr>
              <a:t> age;</a:t>
            </a:r>
          </a:p>
          <a:p>
            <a:pPr marL="457200" lvl="1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err="1" smtClean="0">
                <a:latin typeface="Courier New"/>
                <a:cs typeface="Courier New"/>
              </a:rPr>
              <a:t>cout</a:t>
            </a:r>
            <a:r>
              <a:rPr lang="en-US" sz="2000" dirty="0" smtClean="0">
                <a:latin typeface="Courier New"/>
                <a:cs typeface="Courier New"/>
              </a:rPr>
              <a:t> &lt;&lt; "Please enter your age: ";</a:t>
            </a:r>
          </a:p>
          <a:p>
            <a:pPr marL="457200" lvl="1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err="1" smtClean="0">
                <a:latin typeface="Courier New"/>
                <a:cs typeface="Courier New"/>
              </a:rPr>
              <a:t>cin</a:t>
            </a:r>
            <a:r>
              <a:rPr lang="en-US" sz="2000" dirty="0" smtClean="0">
                <a:latin typeface="Courier New"/>
                <a:cs typeface="Courier New"/>
              </a:rPr>
              <a:t> &gt;&gt; age;</a:t>
            </a:r>
          </a:p>
          <a:p>
            <a:pPr marL="457200" lvl="1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err="1" smtClean="0">
                <a:latin typeface="Courier New"/>
                <a:cs typeface="Courier New"/>
              </a:rPr>
              <a:t>cout</a:t>
            </a:r>
            <a:r>
              <a:rPr lang="en-US" sz="2000" dirty="0" smtClean="0">
                <a:latin typeface="Courier New"/>
                <a:cs typeface="Courier New"/>
              </a:rPr>
              <a:t> &lt;&lt; "You are " &lt;&lt; age &lt;&lt; " years old!";</a:t>
            </a:r>
          </a:p>
          <a:p>
            <a:pPr lvl="1"/>
            <a:r>
              <a:rPr lang="en-US" sz="2400" dirty="0" err="1" smtClean="0">
                <a:latin typeface="Courier New"/>
                <a:cs typeface="Courier New"/>
              </a:rPr>
              <a:t>cin</a:t>
            </a:r>
            <a:r>
              <a:rPr lang="en-US" dirty="0" smtClean="0"/>
              <a:t> isn't great – difficult to detect invalid input</a:t>
            </a:r>
          </a:p>
          <a:p>
            <a:pPr lvl="2"/>
            <a:r>
              <a:rPr lang="en-US" dirty="0" smtClean="0"/>
              <a:t>Also reads word at a time (not optimal for reading strings)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151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C ++ Functions &amp; Strings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075666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9333"/>
            <a:ext cx="8229600" cy="1005417"/>
          </a:xfrm>
        </p:spPr>
        <p:txBody>
          <a:bodyPr/>
          <a:lstStyle/>
          <a:p>
            <a:r>
              <a:rPr lang="en-US" b="1" dirty="0" smtClean="0">
                <a:solidFill>
                  <a:srgbClr val="4F6228"/>
                </a:solidFill>
              </a:rPr>
              <a:t>C++ </a:t>
            </a:r>
            <a:r>
              <a:rPr lang="en-US" b="1" dirty="0" err="1" smtClean="0">
                <a:solidFill>
                  <a:srgbClr val="4F6228"/>
                </a:solidFill>
              </a:rPr>
              <a:t>Quizlet</a:t>
            </a:r>
            <a:endParaRPr lang="en-US" b="1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39334"/>
            <a:ext cx="8580967" cy="51646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Question: which is not an error?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#import &lt;</a:t>
            </a:r>
            <a:r>
              <a:rPr lang="en-US" sz="2400" dirty="0" err="1" smtClean="0">
                <a:latin typeface="Courier New"/>
                <a:cs typeface="Courier New"/>
              </a:rPr>
              <a:t>iostream</a:t>
            </a:r>
            <a:r>
              <a:rPr lang="en-US" sz="2400" dirty="0" smtClean="0">
                <a:latin typeface="Courier New"/>
                <a:cs typeface="Courier New"/>
              </a:rPr>
              <a:t>&gt;							 // A. 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using namespace </a:t>
            </a:r>
            <a:r>
              <a:rPr lang="en-US" sz="2400" dirty="0" err="1" smtClean="0">
                <a:latin typeface="Courier New"/>
                <a:cs typeface="Courier New"/>
              </a:rPr>
              <a:t>std</a:t>
            </a:r>
            <a:r>
              <a:rPr lang="en-US" sz="24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void</a:t>
            </a:r>
            <a:r>
              <a:rPr lang="en-US" sz="2400" dirty="0" smtClean="0">
                <a:latin typeface="Courier New"/>
                <a:cs typeface="Courier New"/>
              </a:rPr>
              <a:t> main() {				 					// B.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age;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 smtClean="0">
                <a:latin typeface="Courier New"/>
                <a:cs typeface="Courier New"/>
              </a:rPr>
              <a:t>cout</a:t>
            </a:r>
            <a:r>
              <a:rPr lang="en-US" sz="2400" dirty="0" smtClean="0">
                <a:latin typeface="Courier New"/>
                <a:cs typeface="Courier New"/>
              </a:rPr>
              <a:t> &lt;&lt; "How old are you? ";	   // C. 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 smtClean="0">
                <a:latin typeface="Courier New"/>
                <a:cs typeface="Courier New"/>
              </a:rPr>
              <a:t>cin</a:t>
            </a:r>
            <a:r>
              <a:rPr lang="en-US" sz="2400" dirty="0" smtClean="0">
                <a:latin typeface="Courier New"/>
                <a:cs typeface="Courier New"/>
              </a:rPr>
              <a:t> &lt;&lt; age;								   // D. 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 smtClean="0">
                <a:latin typeface="Courier New"/>
                <a:cs typeface="Courier New"/>
              </a:rPr>
              <a:t>cout</a:t>
            </a:r>
            <a:r>
              <a:rPr lang="en-US" sz="2400" dirty="0" smtClean="0">
                <a:latin typeface="Courier New"/>
                <a:cs typeface="Courier New"/>
              </a:rPr>
              <a:t> &lt;&lt; "You are " &lt;&lt; age + </a:t>
            </a:r>
            <a:r>
              <a:rPr lang="en-US" sz="2400" dirty="0" err="1" smtClean="0">
                <a:latin typeface="Courier New"/>
                <a:cs typeface="Courier New"/>
              </a:rPr>
              <a:t>endl</a:t>
            </a:r>
            <a:r>
              <a:rPr lang="en-US" sz="2400" dirty="0" smtClean="0">
                <a:latin typeface="Courier New"/>
                <a:cs typeface="Courier New"/>
              </a:rPr>
              <a:t>;// E. 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}</a:t>
            </a:r>
            <a:endParaRPr lang="en-US" sz="2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245911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5834"/>
            <a:ext cx="8229600" cy="793749"/>
          </a:xfrm>
        </p:spPr>
        <p:txBody>
          <a:bodyPr/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Defining Functions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83733"/>
            <a:ext cx="8775698" cy="5374217"/>
          </a:xfrm>
        </p:spPr>
        <p:txBody>
          <a:bodyPr>
            <a:normAutofit fontScale="85000" lnSpcReduction="10000"/>
          </a:bodyPr>
          <a:lstStyle/>
          <a:p>
            <a:r>
              <a:rPr lang="en-US" sz="2400" dirty="0" smtClean="0"/>
              <a:t>Syntax for function declaration is same: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600" dirty="0" smtClean="0">
                <a:latin typeface="Courier New"/>
                <a:cs typeface="Courier New"/>
              </a:rPr>
              <a:t>type name(type name, type name, ..., type name) {</a:t>
            </a:r>
          </a:p>
          <a:p>
            <a:pPr marL="0" indent="0">
              <a:buNone/>
            </a:pPr>
            <a:r>
              <a:rPr lang="en-US" sz="2600" dirty="0">
                <a:latin typeface="Courier New"/>
                <a:cs typeface="Courier New"/>
              </a:rPr>
              <a:t>	</a:t>
            </a:r>
            <a:r>
              <a:rPr lang="en-US" sz="2600" dirty="0" smtClean="0">
                <a:latin typeface="Courier New"/>
                <a:cs typeface="Courier New"/>
              </a:rPr>
              <a:t>statement;</a:t>
            </a:r>
          </a:p>
          <a:p>
            <a:pPr marL="0" indent="0">
              <a:buNone/>
            </a:pPr>
            <a:r>
              <a:rPr lang="en-US" sz="2600" dirty="0">
                <a:latin typeface="Courier New"/>
                <a:cs typeface="Courier New"/>
              </a:rPr>
              <a:t>	</a:t>
            </a:r>
            <a:r>
              <a:rPr lang="en-US" sz="2600" dirty="0" smtClean="0">
                <a:latin typeface="Courier New"/>
                <a:cs typeface="Courier New"/>
              </a:rPr>
              <a:t>statement;</a:t>
            </a:r>
          </a:p>
          <a:p>
            <a:pPr marL="0" indent="0">
              <a:buNone/>
            </a:pPr>
            <a:r>
              <a:rPr lang="en-US" sz="2600" dirty="0">
                <a:latin typeface="Courier New"/>
                <a:cs typeface="Courier New"/>
              </a:rPr>
              <a:t>	</a:t>
            </a:r>
            <a:r>
              <a:rPr lang="en-US" sz="2600" dirty="0" smtClean="0">
                <a:latin typeface="Courier New"/>
                <a:cs typeface="Courier New"/>
              </a:rPr>
              <a:t>...</a:t>
            </a:r>
          </a:p>
          <a:p>
            <a:pPr marL="0" indent="0">
              <a:buNone/>
            </a:pPr>
            <a:r>
              <a:rPr lang="en-US" sz="2600" dirty="0">
                <a:latin typeface="Courier New"/>
                <a:cs typeface="Courier New"/>
              </a:rPr>
              <a:t>	</a:t>
            </a:r>
            <a:r>
              <a:rPr lang="en-US" sz="2600" dirty="0" smtClean="0">
                <a:latin typeface="Courier New"/>
                <a:cs typeface="Courier New"/>
              </a:rPr>
              <a:t>statement;</a:t>
            </a:r>
          </a:p>
          <a:p>
            <a:pPr marL="0" indent="0">
              <a:buNone/>
            </a:pPr>
            <a:r>
              <a:rPr lang="en-US" sz="2600" dirty="0">
                <a:latin typeface="Courier New"/>
                <a:cs typeface="Courier New"/>
              </a:rPr>
              <a:t>	</a:t>
            </a:r>
            <a:r>
              <a:rPr lang="en-US" sz="2600" dirty="0" smtClean="0">
                <a:latin typeface="Courier New"/>
                <a:cs typeface="Courier New"/>
              </a:rPr>
              <a:t>return expression; // omit if return type void</a:t>
            </a:r>
          </a:p>
          <a:p>
            <a:pPr marL="0" indent="0">
              <a:buNone/>
            </a:pPr>
            <a:r>
              <a:rPr lang="en-US" sz="2600" dirty="0" smtClean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smtClean="0"/>
              <a:t>Calling a function: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>
                <a:latin typeface="Courier New"/>
                <a:cs typeface="Courier New"/>
              </a:rPr>
              <a:t>name(value, value, ..., value); 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or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>
                <a:latin typeface="Courier New"/>
                <a:cs typeface="Courier New"/>
              </a:rPr>
              <a:t>variable = name(value, value, ..., value); </a:t>
            </a:r>
            <a:endParaRPr lang="en-US" sz="2400" dirty="0">
              <a:latin typeface="Courier New"/>
              <a:cs typeface="Courier Ne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32984" y="1313368"/>
            <a:ext cx="1566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return type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834495" y="1682700"/>
            <a:ext cx="850902" cy="36928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572000" y="1383192"/>
            <a:ext cx="1545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parameters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377144" y="1689541"/>
            <a:ext cx="1702856" cy="3624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4918076" y="1742753"/>
            <a:ext cx="161925" cy="3092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147735" y="1682700"/>
            <a:ext cx="2288114" cy="2828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458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7779"/>
          </a:xfrm>
        </p:spPr>
        <p:txBody>
          <a:bodyPr/>
          <a:lstStyle/>
          <a:p>
            <a:r>
              <a:rPr lang="en-US" b="1" dirty="0" smtClean="0">
                <a:solidFill>
                  <a:srgbClr val="4F6228"/>
                </a:solidFill>
              </a:rPr>
              <a:t>Example</a:t>
            </a:r>
            <a:endParaRPr lang="en-US" b="1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667" y="1375834"/>
            <a:ext cx="8710083" cy="475033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/ * Compute and return maximum of two values */</a:t>
            </a:r>
          </a:p>
          <a:p>
            <a:pPr marL="0" indent="0">
              <a:buNone/>
            </a:pP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maxValue</a:t>
            </a:r>
            <a:r>
              <a:rPr lang="en-US" sz="2400" dirty="0" smtClean="0">
                <a:latin typeface="Courier New"/>
                <a:cs typeface="Courier New"/>
              </a:rPr>
              <a:t>(</a:t>
            </a: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m, </a:t>
            </a: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n) {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if(a &gt; b) return a;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else return b;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main() {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larger1 = </a:t>
            </a:r>
            <a:r>
              <a:rPr lang="en-US" sz="2400" dirty="0" err="1" smtClean="0">
                <a:latin typeface="Courier New"/>
                <a:cs typeface="Courier New"/>
              </a:rPr>
              <a:t>maxValue</a:t>
            </a:r>
            <a:r>
              <a:rPr lang="en-US" sz="2400" dirty="0" smtClean="0">
                <a:latin typeface="Courier New"/>
                <a:cs typeface="Courier New"/>
              </a:rPr>
              <a:t>(38, 21); 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larger2 = </a:t>
            </a:r>
            <a:r>
              <a:rPr lang="en-US" sz="2400" dirty="0" err="1" smtClean="0">
                <a:latin typeface="Courier New"/>
                <a:cs typeface="Courier New"/>
              </a:rPr>
              <a:t>maxValue</a:t>
            </a:r>
            <a:r>
              <a:rPr lang="en-US" sz="2400" dirty="0" smtClean="0">
                <a:latin typeface="Courier New"/>
                <a:cs typeface="Courier New"/>
              </a:rPr>
              <a:t>(42, -3); 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largest = </a:t>
            </a:r>
            <a:r>
              <a:rPr lang="en-US" sz="2400" dirty="0" err="1" smtClean="0">
                <a:latin typeface="Courier New"/>
                <a:cs typeface="Courier New"/>
              </a:rPr>
              <a:t>maxValue</a:t>
            </a:r>
            <a:r>
              <a:rPr lang="en-US" sz="2400" dirty="0" smtClean="0">
                <a:latin typeface="Courier New"/>
                <a:cs typeface="Courier New"/>
              </a:rPr>
              <a:t>(larger1, larger2);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 smtClean="0">
                <a:latin typeface="Courier New"/>
                <a:cs typeface="Courier New"/>
              </a:rPr>
              <a:t>cout</a:t>
            </a:r>
            <a:r>
              <a:rPr lang="en-US" sz="2400" dirty="0" smtClean="0">
                <a:latin typeface="Courier New"/>
                <a:cs typeface="Courier New"/>
              </a:rPr>
              <a:t> &lt;&lt; "The largest is " &lt;&lt; largest &lt;&lt; </a:t>
            </a:r>
            <a:r>
              <a:rPr lang="en-US" sz="2400" dirty="0" err="1" smtClean="0">
                <a:latin typeface="Courier New"/>
                <a:cs typeface="Courier New"/>
              </a:rPr>
              <a:t>endl</a:t>
            </a:r>
            <a:r>
              <a:rPr lang="en-US" sz="24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return 0;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}</a:t>
            </a:r>
            <a:endParaRPr lang="en-US" sz="24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363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9918"/>
            <a:ext cx="8229600" cy="772582"/>
          </a:xfrm>
        </p:spPr>
        <p:txBody>
          <a:bodyPr/>
          <a:lstStyle/>
          <a:p>
            <a:r>
              <a:rPr lang="en-US" b="1" dirty="0" smtClean="0">
                <a:solidFill>
                  <a:srgbClr val="4F6228"/>
                </a:solidFill>
              </a:rPr>
              <a:t>Function Prototype</a:t>
            </a:r>
            <a:endParaRPr lang="en-US" b="1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417637"/>
            <a:ext cx="8528051" cy="5048779"/>
          </a:xfrm>
        </p:spPr>
        <p:txBody>
          <a:bodyPr/>
          <a:lstStyle/>
          <a:p>
            <a:r>
              <a:rPr lang="en-US" sz="2000" dirty="0" smtClean="0">
                <a:latin typeface="Courier New"/>
                <a:cs typeface="Courier New"/>
              </a:rPr>
              <a:t>type name(type name, type name, ..., type name);</a:t>
            </a:r>
          </a:p>
          <a:p>
            <a:pPr lvl="1"/>
            <a:r>
              <a:rPr lang="en-US" dirty="0" smtClean="0"/>
              <a:t>Declare function without writing the body at the top of the program</a:t>
            </a:r>
          </a:p>
          <a:p>
            <a:pPr lvl="1"/>
            <a:r>
              <a:rPr lang="en-US" dirty="0" smtClean="0"/>
              <a:t>Indicates the function is defined somewhere in code</a:t>
            </a:r>
          </a:p>
          <a:p>
            <a:r>
              <a:rPr lang="en-US" dirty="0" smtClean="0"/>
              <a:t>Style precedent: All prototypes at top, then main, then other functions</a:t>
            </a:r>
          </a:p>
          <a:p>
            <a:r>
              <a:rPr lang="en-US" b="1" dirty="0" smtClean="0"/>
              <a:t>Example:</a:t>
            </a:r>
            <a:r>
              <a:rPr lang="en-US" dirty="0" smtClean="0"/>
              <a:t> Modify previous example so that </a:t>
            </a:r>
            <a:r>
              <a:rPr lang="en-US" sz="2800" dirty="0" smtClean="0">
                <a:latin typeface="Courier New"/>
                <a:cs typeface="Courier New"/>
              </a:rPr>
              <a:t>main</a:t>
            </a:r>
            <a:r>
              <a:rPr lang="en-US" dirty="0" smtClean="0"/>
              <a:t> is the first function definition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933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418"/>
            <a:ext cx="8229600" cy="1016000"/>
          </a:xfrm>
        </p:spPr>
        <p:txBody>
          <a:bodyPr/>
          <a:lstStyle/>
          <a:p>
            <a:r>
              <a:rPr lang="en-US" b="1" dirty="0" smtClean="0">
                <a:solidFill>
                  <a:srgbClr val="4F6228"/>
                </a:solidFill>
              </a:rPr>
              <a:t>Math Functions</a:t>
            </a:r>
            <a:endParaRPr lang="en-US" b="1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#include&lt;</a:t>
            </a:r>
            <a:r>
              <a:rPr lang="en-US" dirty="0" err="1" smtClean="0"/>
              <a:t>cmath</a:t>
            </a:r>
            <a:r>
              <a:rPr lang="en-US" dirty="0" smtClean="0"/>
              <a:t>&gt;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434487"/>
              </p:ext>
            </p:extLst>
          </p:nvPr>
        </p:nvGraphicFramePr>
        <p:xfrm>
          <a:off x="836079" y="2360084"/>
          <a:ext cx="7990420" cy="434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95210"/>
                <a:gridCol w="39952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Function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Returns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ourier New"/>
                        </a:rPr>
                        <a:t>abs(value)</a:t>
                      </a:r>
                      <a:endParaRPr lang="en-US" dirty="0">
                        <a:latin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absolute</a:t>
                      </a:r>
                      <a:r>
                        <a:rPr lang="en-US" baseline="0" dirty="0" smtClean="0"/>
                        <a:t> value (for floating point numbers as well as ints!)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ourier New"/>
                        </a:rPr>
                        <a:t>ceil(value)</a:t>
                      </a:r>
                      <a:endParaRPr lang="en-US" dirty="0">
                        <a:latin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rounds up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ourier New"/>
                        </a:rPr>
                        <a:t>floor(value)</a:t>
                      </a:r>
                      <a:endParaRPr lang="en-US" dirty="0">
                        <a:latin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rounds down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ourier New"/>
                        </a:rPr>
                        <a:t>log10(value)</a:t>
                      </a:r>
                      <a:endParaRPr lang="en-US" dirty="0">
                        <a:latin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base</a:t>
                      </a:r>
                      <a:r>
                        <a:rPr lang="en-US" baseline="0" dirty="0" smtClean="0"/>
                        <a:t> 10 logarithm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ourier New"/>
                        </a:rPr>
                        <a:t>max(value1,</a:t>
                      </a:r>
                      <a:r>
                        <a:rPr lang="en-US" baseline="0" dirty="0" smtClean="0">
                          <a:latin typeface="Courier New"/>
                        </a:rPr>
                        <a:t> value2)</a:t>
                      </a:r>
                      <a:endParaRPr lang="en-US" dirty="0">
                        <a:latin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larger of value1 and value2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ourier New"/>
                        </a:rPr>
                        <a:t>min(value1, value2)</a:t>
                      </a:r>
                      <a:endParaRPr lang="en-US" dirty="0">
                        <a:latin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Courier New"/>
                        </a:rPr>
                        <a:t>pow</a:t>
                      </a:r>
                      <a:r>
                        <a:rPr lang="en-US" dirty="0" smtClean="0">
                          <a:latin typeface="Courier New"/>
                        </a:rPr>
                        <a:t>(base, exponent)</a:t>
                      </a:r>
                      <a:endParaRPr lang="en-US" dirty="0">
                        <a:latin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base to the exponent power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Courier New"/>
                        </a:rPr>
                        <a:t>sqrt</a:t>
                      </a:r>
                      <a:r>
                        <a:rPr lang="en-US" dirty="0" smtClean="0">
                          <a:latin typeface="Courier New"/>
                        </a:rPr>
                        <a:t>(value)</a:t>
                      </a:r>
                      <a:endParaRPr lang="en-US" dirty="0">
                        <a:latin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square</a:t>
                      </a:r>
                      <a:r>
                        <a:rPr lang="en-US" baseline="0" dirty="0" smtClean="0"/>
                        <a:t> root of 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Courier New"/>
                        </a:rPr>
                        <a:t>sin(value)</a:t>
                      </a:r>
                      <a:endParaRPr lang="en-US" dirty="0">
                        <a:latin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sin of an angle</a:t>
                      </a:r>
                      <a:r>
                        <a:rPr lang="en-US" baseline="0" dirty="0" smtClean="0"/>
                        <a:t> in radians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Courier New"/>
                        </a:rPr>
                        <a:t>cos</a:t>
                      </a:r>
                      <a:r>
                        <a:rPr lang="en-US" dirty="0" smtClean="0">
                          <a:latin typeface="Courier New"/>
                        </a:rPr>
                        <a:t>(value),</a:t>
                      </a:r>
                      <a:r>
                        <a:rPr lang="en-US" baseline="0" dirty="0" smtClean="0">
                          <a:latin typeface="Courier New"/>
                        </a:rPr>
                        <a:t> tan(value)</a:t>
                      </a:r>
                      <a:endParaRPr lang="en-US" dirty="0">
                        <a:latin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cosine/tangent of angle in</a:t>
                      </a:r>
                      <a:r>
                        <a:rPr lang="en-US" baseline="0" dirty="0" smtClean="0"/>
                        <a:t> radians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4274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Overloading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Different functions with the same name but different arguments</a:t>
            </a:r>
          </a:p>
          <a:p>
            <a:r>
              <a:rPr lang="en-US"/>
              <a:t>Function executed is one with parameters that match the arguments that are passed</a:t>
            </a:r>
          </a:p>
          <a:p>
            <a:pPr lvl="1"/>
            <a:r>
              <a:rPr lang="en-US">
                <a:latin typeface="Courier New" charset="0"/>
                <a:ea typeface="Courier New" charset="0"/>
                <a:cs typeface="Courier New" charset="0"/>
              </a:rPr>
              <a:t>abs(-3.4)</a:t>
            </a:r>
          </a:p>
          <a:p>
            <a:pPr lvl="1"/>
            <a:r>
              <a:rPr lang="en-US">
                <a:latin typeface="Courier New" charset="0"/>
                <a:ea typeface="Courier New" charset="0"/>
                <a:cs typeface="Courier New" charset="0"/>
              </a:rPr>
              <a:t>abs(-130)</a:t>
            </a:r>
          </a:p>
        </p:txBody>
      </p:sp>
    </p:spTree>
    <p:extLst>
      <p:ext uri="{BB962C8B-B14F-4D97-AF65-F5344CB8AC3E}">
        <p14:creationId xmlns:p14="http://schemas.microsoft.com/office/powerpoint/2010/main" val="491544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4736"/>
            <a:ext cx="8229600" cy="954555"/>
          </a:xfrm>
        </p:spPr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Overloading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862" y="1379094"/>
            <a:ext cx="8934138" cy="5366479"/>
          </a:xfrm>
        </p:spPr>
        <p:txBody>
          <a:bodyPr>
            <a:normAutofit/>
          </a:bodyPr>
          <a:lstStyle/>
          <a:p>
            <a:r>
              <a:rPr lang="en-US"/>
              <a:t>Signature </a:t>
            </a:r>
            <a:r>
              <a:rPr lang="mr-IN"/>
              <a:t>–</a:t>
            </a:r>
            <a:r>
              <a:rPr lang="en-US"/>
              <a:t> pattern of arguments taken by function </a:t>
            </a:r>
            <a:r>
              <a:rPr lang="mr-IN"/>
              <a:t>–</a:t>
            </a:r>
            <a:r>
              <a:rPr lang="en-US"/>
              <a:t> the # and types</a:t>
            </a:r>
          </a:p>
          <a:p>
            <a:r>
              <a:rPr lang="en-US"/>
              <a:t>With function overloading, compiler looks at signature of functions to choose version to invoke</a:t>
            </a:r>
          </a:p>
          <a:p>
            <a:r>
              <a:rPr lang="en-US"/>
              <a:t>Multiple versions of </a:t>
            </a:r>
            <a:r>
              <a:rPr lang="en-US">
                <a:latin typeface="Courier New" charset="0"/>
                <a:ea typeface="Courier New" charset="0"/>
                <a:cs typeface="Courier New" charset="0"/>
              </a:rPr>
              <a:t>abs()</a:t>
            </a:r>
            <a:r>
              <a:rPr lang="en-US"/>
              <a:t> in </a:t>
            </a:r>
            <a:r>
              <a:rPr lang="en-US">
                <a:latin typeface="Courier New" charset="0"/>
                <a:ea typeface="Courier New" charset="0"/>
                <a:cs typeface="Courier New" charset="0"/>
              </a:rPr>
              <a:t>&lt;cmath&gt;</a:t>
            </a:r>
          </a:p>
          <a:p>
            <a:pPr marL="0" indent="0">
              <a:buNone/>
            </a:pPr>
            <a:endParaRPr lang="en-US" sz="200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>
                <a:latin typeface="Courier New" charset="0"/>
                <a:ea typeface="Courier New" charset="0"/>
                <a:cs typeface="Courier New" charset="0"/>
              </a:rPr>
              <a:t>int abs(int x) {</a:t>
            </a:r>
          </a:p>
          <a:p>
            <a:pPr marL="0" indent="0">
              <a:buNone/>
            </a:pPr>
            <a:r>
              <a:rPr lang="en-US" sz="2000">
                <a:latin typeface="Courier New" charset="0"/>
                <a:ea typeface="Courier New" charset="0"/>
                <a:cs typeface="Courier New" charset="0"/>
              </a:rPr>
              <a:t>   return (x &lt; 0) ? </a:t>
            </a:r>
            <a:r>
              <a:rPr lang="mr-IN" sz="200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sz="2000">
                <a:latin typeface="Courier New" charset="0"/>
                <a:ea typeface="Courier New" charset="0"/>
                <a:cs typeface="Courier New" charset="0"/>
              </a:rPr>
              <a:t>x: x;</a:t>
            </a:r>
          </a:p>
          <a:p>
            <a:pPr marL="0" indent="0">
              <a:buNone/>
            </a:pPr>
            <a:r>
              <a:rPr lang="en-US" sz="200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2000">
                <a:latin typeface="Courier New" charset="0"/>
                <a:ea typeface="Courier New" charset="0"/>
                <a:cs typeface="Courier New" charset="0"/>
              </a:rPr>
              <a:t>double ans = abs(-3.4); </a:t>
            </a:r>
          </a:p>
          <a:p>
            <a:r>
              <a:rPr lang="en-US" sz="2000">
                <a:latin typeface="Courier New" charset="0"/>
                <a:ea typeface="Courier New" charset="0"/>
                <a:cs typeface="Courier New" charset="0"/>
              </a:rPr>
              <a:t>int result = abs(-130); </a:t>
            </a:r>
          </a:p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676931" y="4482057"/>
            <a:ext cx="44670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Courier New" charset="0"/>
                <a:ea typeface="Courier New" charset="0"/>
                <a:cs typeface="Courier New" charset="0"/>
              </a:rPr>
              <a:t>double abs(double x) {</a:t>
            </a:r>
          </a:p>
          <a:p>
            <a:r>
              <a:rPr lang="en-US" sz="2000">
                <a:latin typeface="Courier New" charset="0"/>
                <a:ea typeface="Courier New" charset="0"/>
                <a:cs typeface="Courier New" charset="0"/>
              </a:rPr>
              <a:t>   return (x &lt; 0) ? </a:t>
            </a:r>
            <a:r>
              <a:rPr lang="mr-IN" sz="200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sz="2000">
                <a:latin typeface="Courier New" charset="0"/>
                <a:ea typeface="Courier New" charset="0"/>
                <a:cs typeface="Courier New" charset="0"/>
              </a:rPr>
              <a:t>x : x;</a:t>
            </a:r>
          </a:p>
          <a:p>
            <a:r>
              <a:rPr lang="en-US" sz="200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762531" y="4759531"/>
            <a:ext cx="2833141" cy="794479"/>
          </a:xfrm>
          <a:prstGeom prst="straightConnector1">
            <a:avLst/>
          </a:prstGeom>
          <a:ln>
            <a:solidFill>
              <a:schemeClr val="accent1">
                <a:alpha val="38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2068643" y="4759531"/>
            <a:ext cx="1394085" cy="1191564"/>
          </a:xfrm>
          <a:prstGeom prst="straightConnector1">
            <a:avLst/>
          </a:prstGeom>
          <a:ln>
            <a:solidFill>
              <a:schemeClr val="accent1">
                <a:alpha val="37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64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Overloading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No overloading in C</a:t>
            </a:r>
          </a:p>
          <a:p>
            <a:r>
              <a:rPr lang="en-US">
                <a:latin typeface="Courier New" charset="0"/>
                <a:ea typeface="Courier New" charset="0"/>
                <a:cs typeface="Courier New" charset="0"/>
              </a:rPr>
              <a:t>fabs() </a:t>
            </a:r>
            <a:r>
              <a:rPr lang="mr-IN"/>
              <a:t>–</a:t>
            </a:r>
            <a:r>
              <a:rPr lang="en-US"/>
              <a:t> for floating point numbers</a:t>
            </a:r>
          </a:p>
          <a:p>
            <a:r>
              <a:rPr lang="en-US">
                <a:latin typeface="Courier New" charset="0"/>
                <a:ea typeface="Courier New" charset="0"/>
                <a:cs typeface="Courier New" charset="0"/>
              </a:rPr>
              <a:t>abs() </a:t>
            </a:r>
            <a:r>
              <a:rPr lang="mr-IN"/>
              <a:t>–</a:t>
            </a:r>
            <a:r>
              <a:rPr lang="en-US"/>
              <a:t> for ints</a:t>
            </a:r>
          </a:p>
        </p:txBody>
      </p:sp>
    </p:spTree>
    <p:extLst>
      <p:ext uri="{BB962C8B-B14F-4D97-AF65-F5344CB8AC3E}">
        <p14:creationId xmlns:p14="http://schemas.microsoft.com/office/powerpoint/2010/main" val="1970425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4084"/>
            <a:ext cx="8229600" cy="931334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What is C++?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79213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C++: developed in 1983 by </a:t>
            </a:r>
            <a:r>
              <a:rPr lang="en-US" dirty="0" err="1" smtClean="0"/>
              <a:t>Bjarne</a:t>
            </a:r>
            <a:r>
              <a:rPr lang="en-US" dirty="0" smtClean="0"/>
              <a:t> </a:t>
            </a:r>
            <a:r>
              <a:rPr lang="en-US" dirty="0" err="1" smtClean="0"/>
              <a:t>Stroustrup</a:t>
            </a:r>
            <a:endParaRPr lang="en-US" dirty="0" smtClean="0"/>
          </a:p>
          <a:p>
            <a:pPr lvl="1"/>
            <a:r>
              <a:rPr lang="en-US" dirty="0" smtClean="0"/>
              <a:t>widely used today</a:t>
            </a:r>
          </a:p>
          <a:p>
            <a:pPr lvl="1"/>
            <a:r>
              <a:rPr lang="en-US" dirty="0" smtClean="0"/>
              <a:t>built on C, added object-oriented programming</a:t>
            </a:r>
          </a:p>
          <a:p>
            <a:pPr lvl="1"/>
            <a:r>
              <a:rPr lang="en-US" dirty="0" smtClean="0"/>
              <a:t>latest version: C++11</a:t>
            </a:r>
          </a:p>
          <a:p>
            <a:r>
              <a:rPr lang="en-US" dirty="0" smtClean="0"/>
              <a:t>Syntax:</a:t>
            </a:r>
          </a:p>
          <a:p>
            <a:pPr lvl="1"/>
            <a:r>
              <a:rPr lang="en-US" dirty="0" smtClean="0"/>
              <a:t>similar to Java and C</a:t>
            </a:r>
          </a:p>
          <a:p>
            <a:pPr lvl="1"/>
            <a:r>
              <a:rPr lang="en-US" dirty="0" smtClean="0"/>
              <a:t>similar data types (</a:t>
            </a:r>
            <a:r>
              <a:rPr lang="en-US" dirty="0" err="1" smtClean="0"/>
              <a:t>int</a:t>
            </a:r>
            <a:r>
              <a:rPr lang="en-US" dirty="0" smtClean="0"/>
              <a:t>, double, char, bool)</a:t>
            </a:r>
          </a:p>
          <a:p>
            <a:pPr lvl="1"/>
            <a:r>
              <a:rPr lang="en-US" dirty="0" smtClean="0"/>
              <a:t>similar operators (+, -, *, /, %) &amp; keywords</a:t>
            </a:r>
          </a:p>
          <a:p>
            <a:pPr lvl="1"/>
            <a:r>
              <a:rPr lang="en-US" dirty="0" smtClean="0"/>
              <a:t>blocks enclosed in braces</a:t>
            </a:r>
          </a:p>
          <a:p>
            <a:pPr lvl="1"/>
            <a:r>
              <a:rPr lang="en-US" dirty="0" smtClean="0"/>
              <a:t>large standard 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5884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Function Overloading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17638"/>
            <a:ext cx="9144000" cy="54403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>
                <a:latin typeface="Courier New" charset="0"/>
                <a:ea typeface="Courier New" charset="0"/>
                <a:cs typeface="Courier New" charset="0"/>
              </a:rPr>
              <a:t>void printIt(int x) {</a:t>
            </a:r>
          </a:p>
          <a:p>
            <a:pPr marL="0" indent="0">
              <a:buNone/>
            </a:pPr>
            <a:r>
              <a:rPr lang="en-US" sz="2800">
                <a:latin typeface="Courier New" charset="0"/>
                <a:ea typeface="Courier New" charset="0"/>
                <a:cs typeface="Courier New" charset="0"/>
              </a:rPr>
              <a:t>   cout &lt;&lt; "int: " &lt;&lt; x &lt;&lt; endl;</a:t>
            </a:r>
          </a:p>
          <a:p>
            <a:pPr marL="0" indent="0">
              <a:buNone/>
            </a:pPr>
            <a:r>
              <a:rPr lang="en-US" sz="280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0" indent="0">
              <a:buNone/>
            </a:pPr>
            <a:endParaRPr lang="en-US" sz="280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800">
                <a:latin typeface="Courier New" charset="0"/>
                <a:ea typeface="Courier New" charset="0"/>
                <a:cs typeface="Courier New" charset="0"/>
              </a:rPr>
              <a:t>void printIt(char *x) {</a:t>
            </a:r>
          </a:p>
          <a:p>
            <a:pPr marL="0" indent="0">
              <a:buNone/>
            </a:pPr>
            <a:r>
              <a:rPr lang="en-US" sz="2800">
                <a:latin typeface="Courier New" charset="0"/>
                <a:ea typeface="Courier New" charset="0"/>
                <a:cs typeface="Courier New" charset="0"/>
              </a:rPr>
              <a:t>   cout &lt;&lt; "char array: " &lt;&lt; x &lt;&lt; endl;</a:t>
            </a:r>
          </a:p>
          <a:p>
            <a:pPr marL="0" indent="0">
              <a:buNone/>
            </a:pPr>
            <a:r>
              <a:rPr lang="en-US" sz="280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2800">
                <a:latin typeface="Courier New" charset="0"/>
                <a:ea typeface="Courier New" charset="0"/>
                <a:cs typeface="Courier New" charset="0"/>
              </a:rPr>
              <a:t>printIt(5) </a:t>
            </a:r>
            <a:r>
              <a:rPr lang="en-US" sz="2800">
                <a:ea typeface="Courier New" charset="0"/>
                <a:cs typeface="Courier New" charset="0"/>
              </a:rPr>
              <a:t>prints:</a:t>
            </a:r>
            <a:r>
              <a:rPr lang="en-US" sz="2800">
                <a:latin typeface="Courier New" charset="0"/>
                <a:ea typeface="Courier New" charset="0"/>
                <a:cs typeface="Courier New" charset="0"/>
              </a:rPr>
              <a:t> int: 5</a:t>
            </a:r>
          </a:p>
          <a:p>
            <a:r>
              <a:rPr lang="en-US" sz="2800">
                <a:latin typeface="Courier New" charset="0"/>
                <a:ea typeface="Courier New" charset="0"/>
                <a:cs typeface="Courier New" charset="0"/>
              </a:rPr>
              <a:t>printIt("hello") </a:t>
            </a:r>
            <a:r>
              <a:rPr lang="en-US" sz="2800">
                <a:ea typeface="Courier New" charset="0"/>
                <a:cs typeface="Courier New" charset="0"/>
              </a:rPr>
              <a:t>prints:</a:t>
            </a:r>
            <a:r>
              <a:rPr lang="en-US" sz="2800">
                <a:latin typeface="Courier New" charset="0"/>
                <a:ea typeface="Courier New" charset="0"/>
                <a:cs typeface="Courier New" charset="0"/>
              </a:rPr>
              <a:t> char array: hello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0169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7195"/>
          </a:xfrm>
        </p:spPr>
        <p:txBody>
          <a:bodyPr/>
          <a:lstStyle/>
          <a:p>
            <a:r>
              <a:rPr lang="en-US" b="1" dirty="0" smtClean="0">
                <a:solidFill>
                  <a:srgbClr val="4F6228"/>
                </a:solidFill>
              </a:rPr>
              <a:t>Value Semantics</a:t>
            </a:r>
            <a:endParaRPr lang="en-US" b="1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5834"/>
            <a:ext cx="9144000" cy="5386916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value semantics: In Java, C and C++, when variables of built-in type are passed as arguments, their values are copied.</a:t>
            </a:r>
          </a:p>
          <a:p>
            <a:pPr lvl="1"/>
            <a:r>
              <a:rPr lang="en-US" sz="2400" dirty="0" smtClean="0"/>
              <a:t>Modifying the parameter doesn't affect the variable passed in.</a:t>
            </a:r>
          </a:p>
          <a:p>
            <a:pPr marL="457200" lvl="1" indent="0">
              <a:buNone/>
            </a:pPr>
            <a:endParaRPr lang="en-US" sz="2400" dirty="0"/>
          </a:p>
          <a:p>
            <a:pPr marL="57150" indent="0">
              <a:buNone/>
            </a:pPr>
            <a:r>
              <a:rPr lang="en-US" sz="2000" dirty="0" smtClean="0">
                <a:latin typeface="Courier New"/>
                <a:cs typeface="Courier New"/>
              </a:rPr>
              <a:t>void </a:t>
            </a:r>
            <a:r>
              <a:rPr lang="en-US" sz="2000" dirty="0" err="1" smtClean="0">
                <a:latin typeface="Courier New"/>
                <a:cs typeface="Courier New"/>
              </a:rPr>
              <a:t>changeIt</a:t>
            </a:r>
            <a:r>
              <a:rPr lang="en-US" sz="2000" dirty="0" smtClean="0">
                <a:latin typeface="Courier New"/>
                <a:cs typeface="Courier New"/>
              </a:rPr>
              <a:t>(</a:t>
            </a:r>
            <a:r>
              <a:rPr lang="en-US" sz="2000" dirty="0" err="1" smtClean="0">
                <a:latin typeface="Courier New"/>
                <a:cs typeface="Courier New"/>
              </a:rPr>
              <a:t>int</a:t>
            </a:r>
            <a:r>
              <a:rPr lang="en-US" sz="2000" dirty="0" smtClean="0">
                <a:latin typeface="Courier New"/>
                <a:cs typeface="Courier New"/>
              </a:rPr>
              <a:t> number) {</a:t>
            </a:r>
          </a:p>
          <a:p>
            <a:pPr marL="5715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smtClean="0">
                <a:latin typeface="Courier New"/>
                <a:cs typeface="Courier New"/>
              </a:rPr>
              <a:t>number++;</a:t>
            </a:r>
          </a:p>
          <a:p>
            <a:pPr marL="5715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err="1" smtClean="0">
                <a:latin typeface="Courier New"/>
                <a:cs typeface="Courier New"/>
              </a:rPr>
              <a:t>cout</a:t>
            </a:r>
            <a:r>
              <a:rPr lang="en-US" sz="2000" dirty="0" smtClean="0">
                <a:latin typeface="Courier New"/>
                <a:cs typeface="Courier New"/>
              </a:rPr>
              <a:t> &lt;&lt; "Number = " &lt;&lt; number &lt;&lt; </a:t>
            </a:r>
            <a:r>
              <a:rPr lang="en-US" sz="2000" dirty="0" err="1" smtClean="0">
                <a:latin typeface="Courier New"/>
                <a:cs typeface="Courier New"/>
              </a:rPr>
              <a:t>endl</a:t>
            </a:r>
            <a:r>
              <a:rPr lang="en-US" sz="2000" dirty="0" smtClean="0">
                <a:latin typeface="Courier New"/>
                <a:cs typeface="Courier New"/>
              </a:rPr>
              <a:t>;</a:t>
            </a:r>
          </a:p>
          <a:p>
            <a:pPr marL="57150" indent="0">
              <a:buNone/>
            </a:pPr>
            <a:r>
              <a:rPr lang="en-US" sz="2000" dirty="0" smtClean="0">
                <a:latin typeface="Courier New"/>
                <a:cs typeface="Courier New"/>
              </a:rPr>
              <a:t>}</a:t>
            </a:r>
          </a:p>
          <a:p>
            <a:pPr marL="57150" indent="0">
              <a:buNone/>
            </a:pPr>
            <a:r>
              <a:rPr lang="en-US" sz="2000" dirty="0" err="1" smtClean="0">
                <a:latin typeface="Courier New"/>
                <a:cs typeface="Courier New"/>
              </a:rPr>
              <a:t>int</a:t>
            </a:r>
            <a:r>
              <a:rPr lang="en-US" sz="2000" dirty="0" smtClean="0">
                <a:latin typeface="Courier New"/>
                <a:cs typeface="Courier New"/>
              </a:rPr>
              <a:t> main() {</a:t>
            </a:r>
          </a:p>
          <a:p>
            <a:pPr marL="5715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err="1" smtClean="0">
                <a:latin typeface="Courier New"/>
                <a:cs typeface="Courier New"/>
              </a:rPr>
              <a:t>int</a:t>
            </a:r>
            <a:r>
              <a:rPr lang="en-US" sz="2000" dirty="0" smtClean="0">
                <a:latin typeface="Courier New"/>
                <a:cs typeface="Courier New"/>
              </a:rPr>
              <a:t> number = 3;</a:t>
            </a:r>
          </a:p>
          <a:p>
            <a:pPr marL="5715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err="1" smtClean="0">
                <a:latin typeface="Courier New"/>
                <a:cs typeface="Courier New"/>
              </a:rPr>
              <a:t>cout</a:t>
            </a:r>
            <a:r>
              <a:rPr lang="en-US" sz="2000" dirty="0" smtClean="0">
                <a:latin typeface="Courier New"/>
                <a:cs typeface="Courier New"/>
              </a:rPr>
              <a:t> &lt;&lt; "Main number = " &lt;&lt; number &lt;&lt; </a:t>
            </a:r>
            <a:r>
              <a:rPr lang="en-US" sz="2000" dirty="0" err="1" smtClean="0">
                <a:latin typeface="Courier New"/>
                <a:cs typeface="Courier New"/>
              </a:rPr>
              <a:t>endl</a:t>
            </a:r>
            <a:r>
              <a:rPr lang="en-US" sz="2000" dirty="0" smtClean="0">
                <a:latin typeface="Courier New"/>
                <a:cs typeface="Courier New"/>
              </a:rPr>
              <a:t>;</a:t>
            </a:r>
          </a:p>
          <a:p>
            <a:pPr marL="5715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err="1" smtClean="0">
                <a:latin typeface="Courier New"/>
                <a:cs typeface="Courier New"/>
              </a:rPr>
              <a:t>changeIt</a:t>
            </a:r>
            <a:r>
              <a:rPr lang="en-US" sz="2000" dirty="0" smtClean="0">
                <a:latin typeface="Courier New"/>
                <a:cs typeface="Courier New"/>
              </a:rPr>
              <a:t>(number);</a:t>
            </a:r>
          </a:p>
          <a:p>
            <a:pPr marL="57150" indent="0">
              <a:buNone/>
            </a:pPr>
            <a:r>
              <a:rPr lang="en-US" sz="2000" dirty="0" smtClean="0">
                <a:latin typeface="Courier New"/>
                <a:cs typeface="Courier New"/>
              </a:rPr>
              <a:t>	</a:t>
            </a:r>
            <a:r>
              <a:rPr lang="en-US" sz="2000" dirty="0" err="1" smtClean="0">
                <a:latin typeface="Courier New"/>
                <a:cs typeface="Courier New"/>
              </a:rPr>
              <a:t>cout</a:t>
            </a:r>
            <a:r>
              <a:rPr lang="en-US" sz="2000" dirty="0" smtClean="0">
                <a:latin typeface="Courier New"/>
                <a:cs typeface="Courier New"/>
              </a:rPr>
              <a:t> &lt;&lt; "Main number = " &lt;&lt; number &lt;&lt; </a:t>
            </a:r>
            <a:r>
              <a:rPr lang="en-US" sz="2000" dirty="0" err="1" smtClean="0">
                <a:latin typeface="Courier New"/>
                <a:cs typeface="Courier New"/>
              </a:rPr>
              <a:t>endl</a:t>
            </a:r>
            <a:r>
              <a:rPr lang="en-US" sz="2000" dirty="0" smtClean="0">
                <a:latin typeface="Courier New"/>
                <a:cs typeface="Courier New"/>
              </a:rPr>
              <a:t>;</a:t>
            </a:r>
          </a:p>
          <a:p>
            <a:pPr marL="5715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smtClean="0">
                <a:latin typeface="Courier New"/>
                <a:cs typeface="Courier New"/>
              </a:rPr>
              <a:t>return 0;</a:t>
            </a:r>
          </a:p>
          <a:p>
            <a:pPr marL="57150" indent="0"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4" name="Rectangle 3"/>
          <p:cNvSpPr/>
          <p:nvPr/>
        </p:nvSpPr>
        <p:spPr>
          <a:xfrm>
            <a:off x="6561667" y="3566582"/>
            <a:ext cx="2427817" cy="116416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Output:</a:t>
            </a:r>
          </a:p>
          <a:p>
            <a:r>
              <a:rPr lang="en-US" dirty="0" smtClean="0"/>
              <a:t>Main number = 3</a:t>
            </a:r>
          </a:p>
          <a:p>
            <a:r>
              <a:rPr lang="en-US" dirty="0" smtClean="0"/>
              <a:t>Number = 4</a:t>
            </a:r>
          </a:p>
          <a:p>
            <a:r>
              <a:rPr lang="en-US" dirty="0" smtClean="0"/>
              <a:t>Main number = 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86793" y="2648475"/>
            <a:ext cx="1948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00B050"/>
                </a:solidFill>
              </a:rPr>
              <a:t>value parameter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3747541" y="2833141"/>
            <a:ext cx="1139252" cy="224852"/>
          </a:xfrm>
          <a:prstGeom prst="straightConnector1">
            <a:avLst/>
          </a:prstGeom>
          <a:ln>
            <a:solidFill>
              <a:srgbClr val="00B050">
                <a:alpha val="40000"/>
              </a:srgb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3498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63083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Reference Parameters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63083"/>
            <a:ext cx="9144000" cy="5894917"/>
          </a:xfrm>
        </p:spPr>
        <p:txBody>
          <a:bodyPr>
            <a:normAutofit fontScale="70000" lnSpcReduction="20000"/>
          </a:bodyPr>
          <a:lstStyle/>
          <a:p>
            <a:r>
              <a:rPr lang="en-US" sz="3100" dirty="0" smtClean="0"/>
              <a:t>reference semantics in C++: if you declare a parameter with an &amp; after type, the value of the argument isn't copied to the parameter</a:t>
            </a:r>
          </a:p>
          <a:p>
            <a:pPr lvl="1"/>
            <a:r>
              <a:rPr lang="en-US" sz="3100" dirty="0" smtClean="0"/>
              <a:t>Instead the parameter and argument are linked to the same location in memory</a:t>
            </a:r>
          </a:p>
          <a:p>
            <a:pPr marL="57150" indent="0">
              <a:buNone/>
            </a:pPr>
            <a:endParaRPr lang="en-US" sz="2900" dirty="0" smtClean="0">
              <a:latin typeface="Courier New"/>
              <a:cs typeface="Courier New"/>
            </a:endParaRPr>
          </a:p>
          <a:p>
            <a:pPr marL="57150" indent="0">
              <a:buNone/>
            </a:pPr>
            <a:endParaRPr lang="en-US" sz="2900" dirty="0">
              <a:latin typeface="Courier New"/>
              <a:cs typeface="Courier New"/>
            </a:endParaRPr>
          </a:p>
          <a:p>
            <a:pPr marL="57150" indent="0">
              <a:buNone/>
            </a:pPr>
            <a:r>
              <a:rPr lang="en-US" sz="2900" dirty="0" smtClean="0">
                <a:latin typeface="Courier New"/>
                <a:cs typeface="Courier New"/>
              </a:rPr>
              <a:t>void </a:t>
            </a:r>
            <a:r>
              <a:rPr lang="en-US" sz="2900" dirty="0" err="1" smtClean="0">
                <a:latin typeface="Courier New"/>
                <a:cs typeface="Courier New"/>
              </a:rPr>
              <a:t>changeIt</a:t>
            </a:r>
            <a:r>
              <a:rPr lang="en-US" sz="2900" dirty="0" smtClean="0">
                <a:latin typeface="Courier New"/>
                <a:cs typeface="Courier New"/>
              </a:rPr>
              <a:t>(</a:t>
            </a:r>
            <a:r>
              <a:rPr lang="en-US" sz="2900" dirty="0" err="1" smtClean="0">
                <a:latin typeface="Courier New"/>
                <a:cs typeface="Courier New"/>
              </a:rPr>
              <a:t>int</a:t>
            </a:r>
            <a:r>
              <a:rPr lang="en-US" sz="2900" dirty="0" smtClean="0">
                <a:latin typeface="Courier New"/>
                <a:cs typeface="Courier New"/>
              </a:rPr>
              <a:t>&amp; number) {</a:t>
            </a:r>
          </a:p>
          <a:p>
            <a:pPr marL="57150" indent="0">
              <a:buNone/>
            </a:pPr>
            <a:r>
              <a:rPr lang="en-US" sz="2900" dirty="0" smtClean="0">
                <a:latin typeface="Courier New"/>
                <a:cs typeface="Courier New"/>
              </a:rPr>
              <a:t>	number++;</a:t>
            </a:r>
          </a:p>
          <a:p>
            <a:pPr marL="57150" indent="0">
              <a:buNone/>
            </a:pPr>
            <a:r>
              <a:rPr lang="en-US" sz="2900" dirty="0" smtClean="0">
                <a:latin typeface="Courier New"/>
                <a:cs typeface="Courier New"/>
              </a:rPr>
              <a:t>	</a:t>
            </a:r>
            <a:r>
              <a:rPr lang="en-US" sz="2900" dirty="0" err="1" smtClean="0">
                <a:latin typeface="Courier New"/>
                <a:cs typeface="Courier New"/>
              </a:rPr>
              <a:t>cout</a:t>
            </a:r>
            <a:r>
              <a:rPr lang="en-US" sz="2900" dirty="0" smtClean="0">
                <a:latin typeface="Courier New"/>
                <a:cs typeface="Courier New"/>
              </a:rPr>
              <a:t> &lt;&lt; "Number = " &lt;&lt; number &lt;&lt; </a:t>
            </a:r>
            <a:r>
              <a:rPr lang="en-US" sz="2900" dirty="0" err="1" smtClean="0">
                <a:latin typeface="Courier New"/>
                <a:cs typeface="Courier New"/>
              </a:rPr>
              <a:t>endl</a:t>
            </a:r>
            <a:r>
              <a:rPr lang="en-US" sz="2900" dirty="0" smtClean="0">
                <a:latin typeface="Courier New"/>
                <a:cs typeface="Courier New"/>
              </a:rPr>
              <a:t>;</a:t>
            </a:r>
          </a:p>
          <a:p>
            <a:pPr marL="57150" indent="0">
              <a:buNone/>
            </a:pPr>
            <a:r>
              <a:rPr lang="en-US" sz="2900" dirty="0" smtClean="0">
                <a:latin typeface="Courier New"/>
                <a:cs typeface="Courier New"/>
              </a:rPr>
              <a:t>}</a:t>
            </a:r>
          </a:p>
          <a:p>
            <a:pPr marL="57150" indent="0">
              <a:buNone/>
            </a:pPr>
            <a:r>
              <a:rPr lang="en-US" sz="2900" dirty="0" err="1" smtClean="0">
                <a:latin typeface="Courier New"/>
                <a:cs typeface="Courier New"/>
              </a:rPr>
              <a:t>int</a:t>
            </a:r>
            <a:r>
              <a:rPr lang="en-US" sz="2900" dirty="0" smtClean="0">
                <a:latin typeface="Courier New"/>
                <a:cs typeface="Courier New"/>
              </a:rPr>
              <a:t> main() {</a:t>
            </a:r>
          </a:p>
          <a:p>
            <a:pPr marL="57150" indent="0">
              <a:buNone/>
            </a:pPr>
            <a:r>
              <a:rPr lang="en-US" sz="2900" dirty="0" smtClean="0">
                <a:latin typeface="Courier New"/>
                <a:cs typeface="Courier New"/>
              </a:rPr>
              <a:t>	</a:t>
            </a:r>
            <a:r>
              <a:rPr lang="en-US" sz="2900" dirty="0" err="1" smtClean="0">
                <a:latin typeface="Courier New"/>
                <a:cs typeface="Courier New"/>
              </a:rPr>
              <a:t>int</a:t>
            </a:r>
            <a:r>
              <a:rPr lang="en-US" sz="2900" dirty="0" smtClean="0">
                <a:latin typeface="Courier New"/>
                <a:cs typeface="Courier New"/>
              </a:rPr>
              <a:t> number = 3;</a:t>
            </a:r>
          </a:p>
          <a:p>
            <a:pPr marL="57150" indent="0">
              <a:buNone/>
            </a:pPr>
            <a:r>
              <a:rPr lang="en-US" sz="2900" dirty="0" smtClean="0">
                <a:latin typeface="Courier New"/>
                <a:cs typeface="Courier New"/>
              </a:rPr>
              <a:t>	</a:t>
            </a:r>
            <a:r>
              <a:rPr lang="en-US" sz="2900" dirty="0" err="1" smtClean="0">
                <a:latin typeface="Courier New"/>
                <a:cs typeface="Courier New"/>
              </a:rPr>
              <a:t>cout</a:t>
            </a:r>
            <a:r>
              <a:rPr lang="en-US" sz="2900" dirty="0" smtClean="0">
                <a:latin typeface="Courier New"/>
                <a:cs typeface="Courier New"/>
              </a:rPr>
              <a:t> &lt;&lt; "Main number = " &lt;&lt; number &lt;&lt; </a:t>
            </a:r>
            <a:r>
              <a:rPr lang="en-US" sz="2900" dirty="0" err="1" smtClean="0">
                <a:latin typeface="Courier New"/>
                <a:cs typeface="Courier New"/>
              </a:rPr>
              <a:t>endl</a:t>
            </a:r>
            <a:r>
              <a:rPr lang="en-US" sz="2900" dirty="0" smtClean="0">
                <a:latin typeface="Courier New"/>
                <a:cs typeface="Courier New"/>
              </a:rPr>
              <a:t>;</a:t>
            </a:r>
          </a:p>
          <a:p>
            <a:pPr marL="57150" indent="0">
              <a:buNone/>
            </a:pPr>
            <a:r>
              <a:rPr lang="en-US" sz="2900" dirty="0" smtClean="0">
                <a:latin typeface="Courier New"/>
                <a:cs typeface="Courier New"/>
              </a:rPr>
              <a:t>	</a:t>
            </a:r>
            <a:r>
              <a:rPr lang="en-US" sz="2900" dirty="0" err="1" smtClean="0">
                <a:latin typeface="Courier New"/>
                <a:cs typeface="Courier New"/>
              </a:rPr>
              <a:t>changeIt</a:t>
            </a:r>
            <a:r>
              <a:rPr lang="en-US" sz="2900" dirty="0" smtClean="0">
                <a:latin typeface="Courier New"/>
                <a:cs typeface="Courier New"/>
              </a:rPr>
              <a:t>(number);</a:t>
            </a:r>
          </a:p>
          <a:p>
            <a:pPr marL="57150" indent="0">
              <a:buNone/>
            </a:pPr>
            <a:r>
              <a:rPr lang="en-US" sz="2900" dirty="0" smtClean="0">
                <a:latin typeface="Courier New"/>
                <a:cs typeface="Courier New"/>
              </a:rPr>
              <a:t>	</a:t>
            </a:r>
            <a:r>
              <a:rPr lang="en-US" sz="2900" dirty="0" err="1" smtClean="0">
                <a:latin typeface="Courier New"/>
                <a:cs typeface="Courier New"/>
              </a:rPr>
              <a:t>cout</a:t>
            </a:r>
            <a:r>
              <a:rPr lang="en-US" sz="2900" dirty="0" smtClean="0">
                <a:latin typeface="Courier New"/>
                <a:cs typeface="Courier New"/>
              </a:rPr>
              <a:t> &lt;&lt; "Main number = " &lt;&lt; number &lt;&lt; </a:t>
            </a:r>
            <a:r>
              <a:rPr lang="en-US" sz="2900" dirty="0" err="1" smtClean="0">
                <a:latin typeface="Courier New"/>
                <a:cs typeface="Courier New"/>
              </a:rPr>
              <a:t>endl</a:t>
            </a:r>
            <a:r>
              <a:rPr lang="en-US" sz="2900" dirty="0" smtClean="0">
                <a:latin typeface="Courier New"/>
                <a:cs typeface="Courier New"/>
              </a:rPr>
              <a:t>;</a:t>
            </a:r>
          </a:p>
          <a:p>
            <a:pPr marL="57150" indent="0">
              <a:buNone/>
            </a:pPr>
            <a:r>
              <a:rPr lang="en-US" sz="2900" dirty="0" smtClean="0">
                <a:latin typeface="Courier New"/>
                <a:cs typeface="Courier New"/>
              </a:rPr>
              <a:t>	return 0;</a:t>
            </a:r>
          </a:p>
          <a:p>
            <a:pPr marL="57150" indent="0">
              <a:buNone/>
            </a:pPr>
            <a:r>
              <a:rPr lang="en-US" sz="2900" dirty="0" smtClean="0">
                <a:latin typeface="Courier New"/>
                <a:cs typeface="Courier New"/>
              </a:rPr>
              <a:t>}</a:t>
            </a:r>
          </a:p>
          <a:p>
            <a:pPr marL="514350" indent="-457200"/>
            <a:r>
              <a:rPr lang="en-US" dirty="0" smtClean="0"/>
              <a:t>Note: Illegal to call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changeIt(5)</a:t>
            </a:r>
            <a:r>
              <a:rPr lang="en-US" dirty="0" smtClean="0"/>
              <a:t> since 5 cannot be assigned a value</a:t>
            </a:r>
          </a:p>
          <a:p>
            <a:pPr lvl="1"/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6625166" y="2019701"/>
            <a:ext cx="2518834" cy="11853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chemeClr val="tx1"/>
                </a:solidFill>
              </a:rPr>
              <a:t>Output: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Main number = 3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Number = 4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Main number = 4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67266" y="2066121"/>
            <a:ext cx="3115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00B050"/>
                </a:solidFill>
              </a:rPr>
              <a:t>reference parameter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3717561" y="2357534"/>
            <a:ext cx="449705" cy="509665"/>
          </a:xfrm>
          <a:prstGeom prst="straightConnector1">
            <a:avLst/>
          </a:prstGeom>
          <a:ln>
            <a:solidFill>
              <a:srgbClr val="00B050">
                <a:alpha val="52000"/>
              </a:srgb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11284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7000"/>
            <a:ext cx="8229600" cy="973667"/>
          </a:xfrm>
        </p:spPr>
        <p:txBody>
          <a:bodyPr/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Swap function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882" y="1100668"/>
            <a:ext cx="8506918" cy="540190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swap, with reference parameters!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000" dirty="0" smtClean="0">
                <a:latin typeface="Courier New"/>
                <a:cs typeface="Courier New"/>
              </a:rPr>
              <a:t>/* Swap the values of two </a:t>
            </a:r>
            <a:r>
              <a:rPr lang="en-US" sz="2000" dirty="0" err="1" smtClean="0">
                <a:latin typeface="Courier New"/>
                <a:cs typeface="Courier New"/>
              </a:rPr>
              <a:t>int</a:t>
            </a:r>
            <a:r>
              <a:rPr lang="en-US" sz="2000" dirty="0" smtClean="0">
                <a:latin typeface="Courier New"/>
                <a:cs typeface="Courier New"/>
              </a:rPr>
              <a:t> variables.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dirty="0" smtClean="0">
                <a:latin typeface="Courier New"/>
                <a:cs typeface="Courier New"/>
              </a:rPr>
              <a:t>*/</a:t>
            </a:r>
          </a:p>
          <a:p>
            <a:pPr marL="0" indent="0">
              <a:buNone/>
            </a:pPr>
            <a:r>
              <a:rPr lang="en-US" sz="2000" dirty="0" smtClean="0">
                <a:latin typeface="Courier New"/>
                <a:cs typeface="Courier New"/>
              </a:rPr>
              <a:t>void swap(</a:t>
            </a:r>
            <a:r>
              <a:rPr lang="en-US" sz="2000" dirty="0" err="1" smtClean="0">
                <a:latin typeface="Courier New"/>
                <a:cs typeface="Courier New"/>
              </a:rPr>
              <a:t>int</a:t>
            </a:r>
            <a:r>
              <a:rPr lang="en-US" sz="2000" dirty="0" smtClean="0">
                <a:latin typeface="Courier New"/>
                <a:cs typeface="Courier New"/>
              </a:rPr>
              <a:t>&amp; a, </a:t>
            </a:r>
            <a:r>
              <a:rPr lang="en-US" sz="2000" dirty="0" err="1" smtClean="0">
                <a:latin typeface="Courier New"/>
                <a:cs typeface="Courier New"/>
              </a:rPr>
              <a:t>int&amp; b</a:t>
            </a:r>
            <a:r>
              <a:rPr lang="en-US" sz="2000" dirty="0" smtClean="0">
                <a:latin typeface="Courier New"/>
                <a:cs typeface="Courier New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err="1" smtClean="0">
                <a:latin typeface="Courier New"/>
                <a:cs typeface="Courier New"/>
              </a:rPr>
              <a:t>int</a:t>
            </a:r>
            <a:r>
              <a:rPr lang="en-US" sz="2000" dirty="0" smtClean="0">
                <a:latin typeface="Courier New"/>
                <a:cs typeface="Courier New"/>
              </a:rPr>
              <a:t> temp = a;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smtClean="0">
                <a:latin typeface="Courier New"/>
                <a:cs typeface="Courier New"/>
              </a:rPr>
              <a:t>a = b;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smtClean="0">
                <a:latin typeface="Courier New"/>
                <a:cs typeface="Courier New"/>
              </a:rPr>
              <a:t>b = temp;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int main() {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int val1 = 5; int val2 = 7;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   swap(val1, val2);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cout &lt;&lt; val1 &lt;&lt; " " &lt;&lt; val2 &lt;&lt; endl;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15791" y="3192905"/>
            <a:ext cx="26131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</a:rPr>
              <a:t>Output:</a:t>
            </a:r>
          </a:p>
          <a:p>
            <a:r>
              <a:rPr lang="en-US" sz="2400" b="1">
                <a:solidFill>
                  <a:srgbClr val="0070C0"/>
                </a:solidFill>
              </a:rPr>
              <a:t>7   5</a:t>
            </a:r>
          </a:p>
        </p:txBody>
      </p:sp>
    </p:spTree>
    <p:extLst>
      <p:ext uri="{BB962C8B-B14F-4D97-AF65-F5344CB8AC3E}">
        <p14:creationId xmlns:p14="http://schemas.microsoft.com/office/powerpoint/2010/main" val="13295530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8167"/>
            <a:ext cx="8229600" cy="899583"/>
          </a:xfrm>
        </p:spPr>
        <p:txBody>
          <a:bodyPr/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Question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751" y="1185333"/>
            <a:ext cx="8710082" cy="5535084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What is the output?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void mystery(</a:t>
            </a: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&amp; b, </a:t>
            </a: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c, </a:t>
            </a: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&amp; a)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a++;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b--;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c += a;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main()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a = 7;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b = 4;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c = 10;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mystery(c, a, b);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err="1" smtClean="0">
                <a:latin typeface="Courier New"/>
                <a:cs typeface="Courier New"/>
              </a:rPr>
              <a:t>cout</a:t>
            </a:r>
            <a:r>
              <a:rPr lang="en-US" dirty="0" smtClean="0">
                <a:latin typeface="Courier New"/>
                <a:cs typeface="Courier New"/>
              </a:rPr>
              <a:t> &lt;&lt; a &lt;&lt; " " &lt;&lt; b &lt;&lt; " " &lt;&lt; c &lt;&lt; </a:t>
            </a:r>
            <a:r>
              <a:rPr lang="en-US" dirty="0" err="1" smtClean="0">
                <a:latin typeface="Courier New"/>
                <a:cs typeface="Courier New"/>
              </a:rPr>
              <a:t>endl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return 0;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4" name="Rectangle 3"/>
          <p:cNvSpPr/>
          <p:nvPr/>
        </p:nvSpPr>
        <p:spPr>
          <a:xfrm>
            <a:off x="4743692" y="3634317"/>
            <a:ext cx="603250" cy="30691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571067" y="3634317"/>
            <a:ext cx="603250" cy="30691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460067" y="3634317"/>
            <a:ext cx="603250" cy="30691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71067" y="3041650"/>
            <a:ext cx="603250" cy="30691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691334" y="3980417"/>
            <a:ext cx="282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571067" y="3980417"/>
            <a:ext cx="295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678084" y="3981501"/>
            <a:ext cx="30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783667" y="3163901"/>
            <a:ext cx="30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571067" y="2672318"/>
            <a:ext cx="282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799361" y="3163901"/>
            <a:ext cx="295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906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8167"/>
            <a:ext cx="8229600" cy="899583"/>
          </a:xfrm>
        </p:spPr>
        <p:txBody>
          <a:bodyPr/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Question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751" y="1185333"/>
            <a:ext cx="8710082" cy="5535084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What is the output?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void mystery(</a:t>
            </a: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a, </a:t>
            </a:r>
            <a:r>
              <a:rPr lang="en-US" dirty="0" err="1" smtClean="0">
                <a:latin typeface="Courier New"/>
                <a:cs typeface="Courier New"/>
              </a:rPr>
              <a:t>int&amp;</a:t>
            </a:r>
            <a:r>
              <a:rPr lang="en-US" dirty="0" smtClean="0">
                <a:latin typeface="Courier New"/>
                <a:cs typeface="Courier New"/>
              </a:rPr>
              <a:t> c, </a:t>
            </a:r>
            <a:r>
              <a:rPr lang="en-US" dirty="0" err="1" smtClean="0">
                <a:latin typeface="Courier New"/>
                <a:cs typeface="Courier New"/>
              </a:rPr>
              <a:t>int&amp;</a:t>
            </a:r>
            <a:r>
              <a:rPr lang="en-US" dirty="0" smtClean="0">
                <a:latin typeface="Courier New"/>
                <a:cs typeface="Courier New"/>
              </a:rPr>
              <a:t> b)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a++;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b *= a;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c += 5;</a:t>
            </a:r>
          </a:p>
          <a:p>
            <a:pPr marL="0" indent="0">
              <a:buNone/>
            </a:pPr>
            <a:r>
              <a:rPr lang="en-US" dirty="0" smtClean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main() {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a = 2;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b = 3;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err="1" smtClean="0">
                <a:latin typeface="Courier New"/>
                <a:cs typeface="Courier New"/>
              </a:rPr>
              <a:t>int</a:t>
            </a:r>
            <a:r>
              <a:rPr lang="en-US" dirty="0" smtClean="0">
                <a:latin typeface="Courier New"/>
                <a:cs typeface="Courier New"/>
              </a:rPr>
              <a:t> c = 11;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mystery(c, a, b);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err="1" smtClean="0">
                <a:latin typeface="Courier New"/>
                <a:cs typeface="Courier New"/>
              </a:rPr>
              <a:t>cout</a:t>
            </a:r>
            <a:r>
              <a:rPr lang="en-US" dirty="0" smtClean="0">
                <a:latin typeface="Courier New"/>
                <a:cs typeface="Courier New"/>
              </a:rPr>
              <a:t> &lt;&lt; a &lt;&lt; " " &lt;&lt; b &lt;&lt; " " &lt;&lt; c &lt;&lt; </a:t>
            </a:r>
            <a:r>
              <a:rPr lang="en-US" dirty="0" err="1" smtClean="0">
                <a:latin typeface="Courier New"/>
                <a:cs typeface="Courier New"/>
              </a:rPr>
              <a:t>endl</a:t>
            </a:r>
            <a:r>
              <a:rPr lang="en-US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r>
              <a:rPr lang="en-US" dirty="0" smtClean="0">
                <a:latin typeface="Courier New"/>
                <a:cs typeface="Courier New"/>
              </a:rPr>
              <a:t>return 0;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345581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4667"/>
            <a:ext cx="8229600" cy="740833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Reference Parameters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667" y="825500"/>
            <a:ext cx="8720665" cy="6032500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Pass a reference to uninitialized variable – the function you call updates it: "output" parameter</a:t>
            </a:r>
          </a:p>
          <a:p>
            <a:pPr marL="0" indent="0">
              <a:buNone/>
            </a:pPr>
            <a:r>
              <a:rPr lang="en-US" sz="2400" dirty="0" smtClean="0"/>
              <a:t> </a:t>
            </a:r>
          </a:p>
          <a:p>
            <a:pPr marL="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void </a:t>
            </a:r>
            <a:r>
              <a:rPr lang="en-US" sz="2200" dirty="0" err="1" smtClean="0">
                <a:latin typeface="Courier New"/>
                <a:cs typeface="Courier New"/>
              </a:rPr>
              <a:t>minMax</a:t>
            </a:r>
            <a:r>
              <a:rPr lang="en-US" sz="2200" dirty="0" smtClean="0">
                <a:latin typeface="Courier New"/>
                <a:cs typeface="Courier New"/>
              </a:rPr>
              <a:t>(</a:t>
            </a:r>
            <a:r>
              <a:rPr lang="en-US" sz="2200" dirty="0" err="1" smtClean="0">
                <a:latin typeface="Courier New"/>
                <a:cs typeface="Courier New"/>
              </a:rPr>
              <a:t>int</a:t>
            </a:r>
            <a:r>
              <a:rPr lang="en-US" sz="2200" dirty="0" smtClean="0">
                <a:latin typeface="Courier New"/>
                <a:cs typeface="Courier New"/>
              </a:rPr>
              <a:t> n, </a:t>
            </a:r>
            <a:r>
              <a:rPr lang="en-US" sz="2200" dirty="0" err="1" smtClean="0">
                <a:latin typeface="Courier New"/>
                <a:cs typeface="Courier New"/>
              </a:rPr>
              <a:t>int</a:t>
            </a:r>
            <a:r>
              <a:rPr lang="en-US" sz="2200" dirty="0" smtClean="0">
                <a:latin typeface="Courier New"/>
                <a:cs typeface="Courier New"/>
              </a:rPr>
              <a:t> m, </a:t>
            </a:r>
            <a:r>
              <a:rPr lang="en-US" sz="2200" dirty="0" err="1" smtClean="0">
                <a:latin typeface="Courier New"/>
                <a:cs typeface="Courier New"/>
              </a:rPr>
              <a:t>int</a:t>
            </a:r>
            <a:r>
              <a:rPr lang="en-US" sz="2200" dirty="0" smtClean="0">
                <a:latin typeface="Courier New"/>
                <a:cs typeface="Courier New"/>
              </a:rPr>
              <a:t>&amp; min, </a:t>
            </a:r>
            <a:r>
              <a:rPr lang="en-US" sz="2200" dirty="0" err="1" smtClean="0">
                <a:latin typeface="Courier New"/>
                <a:cs typeface="Courier New"/>
              </a:rPr>
              <a:t>int</a:t>
            </a:r>
            <a:r>
              <a:rPr lang="en-US" sz="2200" dirty="0" smtClean="0">
                <a:latin typeface="Courier New"/>
                <a:cs typeface="Courier New"/>
              </a:rPr>
              <a:t>&amp; max) {</a:t>
            </a:r>
          </a:p>
          <a:p>
            <a:pPr marL="457200" lvl="1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if(m &gt;= n) {</a:t>
            </a:r>
          </a:p>
          <a:p>
            <a:pPr marL="457200" lvl="1" indent="0">
              <a:buNone/>
            </a:pPr>
            <a:r>
              <a:rPr lang="en-US" sz="2200" dirty="0">
                <a:latin typeface="Courier New"/>
                <a:cs typeface="Courier New"/>
              </a:rPr>
              <a:t>	</a:t>
            </a:r>
            <a:r>
              <a:rPr lang="en-US" sz="2200" dirty="0" smtClean="0">
                <a:latin typeface="Courier New"/>
                <a:cs typeface="Courier New"/>
              </a:rPr>
              <a:t>min = n; max = m;</a:t>
            </a:r>
          </a:p>
          <a:p>
            <a:pPr marL="457200" lvl="1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}</a:t>
            </a:r>
          </a:p>
          <a:p>
            <a:pPr marL="457200" lvl="1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else {</a:t>
            </a:r>
          </a:p>
          <a:p>
            <a:pPr marL="457200" lvl="1" indent="0">
              <a:buNone/>
            </a:pPr>
            <a:r>
              <a:rPr lang="en-US" sz="2200" dirty="0">
                <a:latin typeface="Courier New"/>
                <a:cs typeface="Courier New"/>
              </a:rPr>
              <a:t>	</a:t>
            </a:r>
            <a:r>
              <a:rPr lang="en-US" sz="2200" dirty="0" smtClean="0">
                <a:latin typeface="Courier New"/>
                <a:cs typeface="Courier New"/>
              </a:rPr>
              <a:t>min = m; max = n;</a:t>
            </a:r>
          </a:p>
          <a:p>
            <a:pPr marL="457200" lvl="1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}</a:t>
            </a:r>
          </a:p>
          <a:p>
            <a:pPr marL="57150" indent="0">
              <a:buNone/>
            </a:pPr>
            <a:r>
              <a:rPr lang="en-US" sz="2200" dirty="0" smtClean="0">
                <a:latin typeface="Courier New"/>
                <a:cs typeface="Courier New"/>
              </a:rPr>
              <a:t>}</a:t>
            </a:r>
          </a:p>
          <a:p>
            <a:pPr marL="57150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int</a:t>
            </a:r>
            <a:r>
              <a:rPr lang="en-US" sz="2200" dirty="0" smtClean="0">
                <a:latin typeface="Courier New"/>
                <a:cs typeface="Courier New"/>
              </a:rPr>
              <a:t> main() {</a:t>
            </a:r>
          </a:p>
          <a:p>
            <a:pPr marL="57150" indent="0">
              <a:buNone/>
            </a:pPr>
            <a:r>
              <a:rPr lang="en-US" sz="2200" dirty="0">
                <a:latin typeface="Courier New"/>
                <a:cs typeface="Courier New"/>
              </a:rPr>
              <a:t>	</a:t>
            </a:r>
            <a:r>
              <a:rPr lang="en-US" sz="2200" dirty="0" err="1" smtClean="0">
                <a:latin typeface="Courier New"/>
                <a:cs typeface="Courier New"/>
              </a:rPr>
              <a:t>int</a:t>
            </a:r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Courier New"/>
                <a:cs typeface="Courier New"/>
              </a:rPr>
              <a:t>larger, smaller;</a:t>
            </a:r>
          </a:p>
          <a:p>
            <a:pPr marL="57150" indent="0">
              <a:buNone/>
            </a:pPr>
            <a:r>
              <a:rPr lang="en-US" sz="2200" dirty="0">
                <a:latin typeface="Courier New"/>
                <a:cs typeface="Courier New"/>
              </a:rPr>
              <a:t>	</a:t>
            </a:r>
            <a:r>
              <a:rPr lang="en-US" sz="2200" dirty="0" err="1" smtClean="0">
                <a:latin typeface="Courier New"/>
                <a:cs typeface="Courier New"/>
              </a:rPr>
              <a:t>minMax</a:t>
            </a:r>
            <a:r>
              <a:rPr lang="en-US" sz="2200" dirty="0" smtClean="0">
                <a:latin typeface="Courier New"/>
                <a:cs typeface="Courier New"/>
              </a:rPr>
              <a:t>(3, 12, smaller, larger);</a:t>
            </a:r>
          </a:p>
          <a:p>
            <a:pPr marL="57150" indent="0">
              <a:buNone/>
            </a:pPr>
            <a:r>
              <a:rPr lang="en-US" sz="2200" dirty="0">
                <a:latin typeface="Courier New"/>
                <a:cs typeface="Courier New"/>
              </a:rPr>
              <a:t>	</a:t>
            </a:r>
            <a:r>
              <a:rPr lang="en-US" sz="2200" dirty="0" err="1" smtClean="0">
                <a:latin typeface="Courier New"/>
                <a:cs typeface="Courier New"/>
              </a:rPr>
              <a:t>cout</a:t>
            </a:r>
            <a:r>
              <a:rPr lang="en-US" sz="2200" dirty="0" smtClean="0">
                <a:latin typeface="Courier New"/>
                <a:cs typeface="Courier New"/>
              </a:rPr>
              <a:t> &lt;&lt; "min = " &lt;&lt; smaller &lt;&lt; </a:t>
            </a:r>
            <a:r>
              <a:rPr lang="en-US" sz="2200" dirty="0" err="1" smtClean="0">
                <a:latin typeface="Courier New"/>
                <a:cs typeface="Courier New"/>
              </a:rPr>
              <a:t>endl</a:t>
            </a:r>
            <a:r>
              <a:rPr lang="en-US" sz="2200" dirty="0" smtClean="0">
                <a:latin typeface="Courier New"/>
                <a:cs typeface="Courier New"/>
              </a:rPr>
              <a:t>;</a:t>
            </a:r>
          </a:p>
          <a:p>
            <a:pPr marL="57150" indent="0">
              <a:buNone/>
            </a:pPr>
            <a:r>
              <a:rPr lang="en-US" sz="2200" dirty="0">
                <a:latin typeface="Courier New"/>
                <a:cs typeface="Courier New"/>
              </a:rPr>
              <a:t>	</a:t>
            </a:r>
            <a:r>
              <a:rPr lang="en-US" sz="2200" dirty="0" err="1" smtClean="0">
                <a:latin typeface="Courier New"/>
                <a:cs typeface="Courier New"/>
              </a:rPr>
              <a:t>cout</a:t>
            </a:r>
            <a:r>
              <a:rPr lang="en-US" sz="2200" dirty="0" smtClean="0">
                <a:latin typeface="Courier New"/>
                <a:cs typeface="Courier New"/>
              </a:rPr>
              <a:t> &lt;&lt; "max = " &lt;&lt; larger &lt;&lt; </a:t>
            </a:r>
            <a:r>
              <a:rPr lang="en-US" sz="2200" dirty="0" err="1" smtClean="0">
                <a:latin typeface="Courier New"/>
                <a:cs typeface="Courier New"/>
              </a:rPr>
              <a:t>endl</a:t>
            </a:r>
            <a:r>
              <a:rPr lang="en-US" sz="2200" dirty="0" smtClean="0">
                <a:latin typeface="Courier New"/>
                <a:cs typeface="Courier New"/>
              </a:rPr>
              <a:t>;</a:t>
            </a:r>
          </a:p>
          <a:p>
            <a:pPr marL="57150" indent="0">
              <a:buNone/>
            </a:pPr>
            <a:r>
              <a:rPr lang="en-US" sz="2200" dirty="0">
                <a:latin typeface="Courier New"/>
                <a:cs typeface="Courier New"/>
              </a:rPr>
              <a:t>	</a:t>
            </a:r>
            <a:r>
              <a:rPr lang="en-US" sz="2200" dirty="0" smtClean="0">
                <a:latin typeface="Courier New"/>
                <a:cs typeface="Courier New"/>
              </a:rPr>
              <a:t>return 0;</a:t>
            </a:r>
          </a:p>
          <a:p>
            <a:pPr marL="57150" indent="0">
              <a:buNone/>
            </a:pPr>
            <a:r>
              <a:rPr lang="en-US" sz="2200" dirty="0">
                <a:latin typeface="Courier New"/>
                <a:cs typeface="Courier New"/>
              </a:rPr>
              <a:t>}</a:t>
            </a:r>
            <a:endParaRPr lang="en-US" sz="2200" dirty="0" smtClean="0">
              <a:latin typeface="Courier New"/>
              <a:cs typeface="Courier New"/>
            </a:endParaRPr>
          </a:p>
          <a:p>
            <a:pPr marL="57150" indent="0">
              <a:buNone/>
            </a:pPr>
            <a:r>
              <a:rPr lang="en-US" sz="2200" dirty="0">
                <a:latin typeface="Courier New"/>
                <a:cs typeface="Courier New"/>
              </a:rPr>
              <a:t>	</a:t>
            </a:r>
            <a:endParaRPr lang="en-US" sz="220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714797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/>
              <a:t>Syntax</a:t>
            </a:r>
            <a:r>
              <a:rPr lang="en-US"/>
              <a:t>: </a:t>
            </a:r>
            <a:r>
              <a:rPr lang="en-US">
                <a:latin typeface="Courier New" charset="0"/>
                <a:ea typeface="Courier New" charset="0"/>
                <a:cs typeface="Courier New" charset="0"/>
              </a:rPr>
              <a:t>type&amp; var = var2;</a:t>
            </a:r>
          </a:p>
          <a:p>
            <a:r>
              <a:rPr lang="en-US" b="1"/>
              <a:t>reference</a:t>
            </a:r>
            <a:r>
              <a:rPr lang="en-US"/>
              <a:t>: a variable which is an alias for another variable</a:t>
            </a:r>
          </a:p>
          <a:p>
            <a:pPr lvl="1"/>
            <a:r>
              <a:rPr lang="en-US"/>
              <a:t>Changes made to reference (</a:t>
            </a:r>
            <a:r>
              <a:rPr lang="en-US">
                <a:latin typeface="Courier New" charset="0"/>
                <a:ea typeface="Courier New" charset="0"/>
                <a:cs typeface="Courier New" charset="0"/>
              </a:rPr>
              <a:t>var</a:t>
            </a:r>
            <a:r>
              <a:rPr lang="en-US"/>
              <a:t>) will affect the original variable (</a:t>
            </a:r>
            <a:r>
              <a:rPr lang="en-US">
                <a:latin typeface="Courier New" charset="0"/>
                <a:ea typeface="Courier New" charset="0"/>
                <a:cs typeface="Courier New" charset="0"/>
              </a:rPr>
              <a:t>var2</a:t>
            </a:r>
            <a:r>
              <a:rPr lang="en-US"/>
              <a:t>)</a:t>
            </a:r>
          </a:p>
          <a:p>
            <a:pPr lvl="1"/>
            <a:r>
              <a:rPr lang="en-US"/>
              <a:t>A bit like pointers with simpler syntax</a:t>
            </a:r>
          </a:p>
          <a:p>
            <a:pPr marL="57150" indent="0">
              <a:buNone/>
            </a:pPr>
            <a:r>
              <a:rPr lang="en-US" sz="2400">
                <a:latin typeface="Courier New" charset="0"/>
                <a:ea typeface="Courier New" charset="0"/>
                <a:cs typeface="Courier New" charset="0"/>
              </a:rPr>
              <a:t>int x = 2;</a:t>
            </a:r>
          </a:p>
          <a:p>
            <a:pPr marL="57150" indent="0">
              <a:buNone/>
            </a:pPr>
            <a:r>
              <a:rPr lang="en-US" sz="2400">
                <a:latin typeface="Courier New" charset="0"/>
                <a:ea typeface="Courier New" charset="0"/>
                <a:cs typeface="Courier New" charset="0"/>
              </a:rPr>
              <a:t>int&amp; r = x; // another name for x</a:t>
            </a:r>
          </a:p>
          <a:p>
            <a:pPr marL="57150" indent="0">
              <a:buNone/>
            </a:pPr>
            <a:r>
              <a:rPr lang="en-US" sz="2400">
                <a:latin typeface="Courier New" charset="0"/>
                <a:ea typeface="Courier New" charset="0"/>
                <a:cs typeface="Courier New" charset="0"/>
              </a:rPr>
              <a:t>r++; // r == 3, x == 3</a:t>
            </a:r>
          </a:p>
        </p:txBody>
      </p:sp>
    </p:spTree>
    <p:extLst>
      <p:ext uri="{BB962C8B-B14F-4D97-AF65-F5344CB8AC3E}">
        <p14:creationId xmlns:p14="http://schemas.microsoft.com/office/powerpoint/2010/main" val="12377278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References &amp; Pointers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843" y="1600200"/>
            <a:ext cx="8446957" cy="4980482"/>
          </a:xfrm>
        </p:spPr>
        <p:txBody>
          <a:bodyPr>
            <a:normAutofit fontScale="92500" lnSpcReduction="10000"/>
          </a:bodyPr>
          <a:lstStyle/>
          <a:p>
            <a:r>
              <a:rPr lang="en-US" u="sng"/>
              <a:t>References are different from pointers:</a:t>
            </a:r>
          </a:p>
          <a:p>
            <a:pPr lvl="1"/>
            <a:r>
              <a:rPr lang="en-US"/>
              <a:t>Must be initialized when declared</a:t>
            </a:r>
          </a:p>
          <a:p>
            <a:pPr lvl="1"/>
            <a:r>
              <a:rPr lang="en-US"/>
              <a:t>Don't use * and &amp; to reference and dereference</a:t>
            </a:r>
          </a:p>
          <a:p>
            <a:pPr lvl="1"/>
            <a:r>
              <a:rPr lang="en-US"/>
              <a:t>Cannot be reassigned to refer to another variable</a:t>
            </a:r>
          </a:p>
          <a:p>
            <a:pPr lvl="1"/>
            <a:r>
              <a:rPr lang="en-US"/>
              <a:t>a reference can't be NULL </a:t>
            </a:r>
            <a:r>
              <a:rPr lang="mr-IN"/>
              <a:t>–</a:t>
            </a:r>
            <a:r>
              <a:rPr lang="en-US"/>
              <a:t> can become invalid if refers to memory which is freed or goes out of scope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int x = 4, y = 6;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int&amp; r = x;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r = y;  </a:t>
            </a:r>
            <a:r>
              <a:rPr lang="en-US"/>
              <a:t>// assigns r and x to be 6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int&amp; t; </a:t>
            </a:r>
            <a:r>
              <a:rPr lang="en-US"/>
              <a:t>// compilation error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552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What is the output?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#include&lt;iostream&gt;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using namespace std;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int main() {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   int num = 8;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   int&amp; r = num;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   num = 6;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   cout &lt;&lt; r &lt;&lt; endl;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   r = 4;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   cout &lt;&lt; num &lt;&lt; endl;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   r++;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   cout &lt;&lt; num &lt;&lt; endl;</a:t>
            </a:r>
          </a:p>
          <a:p>
            <a:pPr marL="0" indent="0">
              <a:buNone/>
            </a:pPr>
            <a:r>
              <a:rPr lang="en-US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24376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C++ Design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OO features in C-based language</a:t>
            </a:r>
          </a:p>
          <a:p>
            <a:pPr lvl="1"/>
            <a:r>
              <a:rPr lang="en-US"/>
              <a:t>data abstraction</a:t>
            </a:r>
          </a:p>
          <a:p>
            <a:pPr lvl="1"/>
            <a:r>
              <a:rPr lang="en-US"/>
              <a:t>objects and classes</a:t>
            </a:r>
          </a:p>
          <a:p>
            <a:r>
              <a:rPr lang="en-US"/>
              <a:t>Retain efficiency of C</a:t>
            </a:r>
          </a:p>
          <a:p>
            <a:r>
              <a:rPr lang="en-US"/>
              <a:t>backwards compatible with C</a:t>
            </a:r>
          </a:p>
        </p:txBody>
      </p:sp>
    </p:spTree>
    <p:extLst>
      <p:ext uri="{BB962C8B-B14F-4D97-AF65-F5344CB8AC3E}">
        <p14:creationId xmlns:p14="http://schemas.microsoft.com/office/powerpoint/2010/main" val="20278201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const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931" y="1417638"/>
            <a:ext cx="8581869" cy="5073103"/>
          </a:xfrm>
        </p:spPr>
        <p:txBody>
          <a:bodyPr>
            <a:normAutofit/>
          </a:bodyPr>
          <a:lstStyle/>
          <a:p>
            <a:r>
              <a:rPr lang="en-US"/>
              <a:t>const: constant, unchangeable</a:t>
            </a:r>
          </a:p>
          <a:p>
            <a:r>
              <a:rPr lang="en-US"/>
              <a:t>has different meanings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void printPlusOne(const int&amp; i) {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sz="2600" b="1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i++;  </a:t>
            </a: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// nope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   cout &lt;&lt; i &lt;&lt; endl;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int main() {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   int n = 7;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   printPlusOne(n);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532269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4084"/>
            <a:ext cx="8229600" cy="1153584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Reference Parameters: Good or Bad?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3999" y="1227668"/>
            <a:ext cx="8688917" cy="541866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Pros: </a:t>
            </a:r>
          </a:p>
          <a:p>
            <a:pPr lvl="1"/>
            <a:r>
              <a:rPr lang="en-US" dirty="0" smtClean="0"/>
              <a:t>can "return" more than one value</a:t>
            </a:r>
          </a:p>
          <a:p>
            <a:pPr lvl="1"/>
            <a:r>
              <a:rPr lang="en-US" dirty="0" smtClean="0"/>
              <a:t>good to pass reference to object, not object itself</a:t>
            </a:r>
          </a:p>
          <a:p>
            <a:pPr lvl="1"/>
            <a:endParaRPr lang="en-US" dirty="0"/>
          </a:p>
          <a:p>
            <a:r>
              <a:rPr lang="en-US" dirty="0" smtClean="0"/>
              <a:t>Cons: </a:t>
            </a:r>
          </a:p>
          <a:p>
            <a:pPr lvl="1"/>
            <a:r>
              <a:rPr lang="en-US" dirty="0" smtClean="0"/>
              <a:t>The call doesn't indicate which arguments can be modified</a:t>
            </a:r>
          </a:p>
          <a:p>
            <a:pPr lvl="2"/>
            <a:r>
              <a:rPr lang="en-US" dirty="0" err="1" smtClean="0"/>
              <a:t>myFunction</a:t>
            </a:r>
            <a:r>
              <a:rPr lang="en-US" dirty="0" smtClean="0"/>
              <a:t>(x, y, z); // Will function call change x, y, z?</a:t>
            </a:r>
          </a:p>
          <a:p>
            <a:pPr lvl="1"/>
            <a:r>
              <a:rPr lang="en-US" dirty="0" smtClean="0"/>
              <a:t>Can't pass a literal value to reference parameter</a:t>
            </a:r>
          </a:p>
          <a:p>
            <a:pPr lvl="2"/>
            <a:r>
              <a:rPr lang="en-US" dirty="0" err="1" smtClean="0"/>
              <a:t>minMax</a:t>
            </a:r>
            <a:r>
              <a:rPr lang="en-US" dirty="0" smtClean="0"/>
              <a:t>(3, 12, </a:t>
            </a:r>
            <a:r>
              <a:rPr lang="en-US" b="1" dirty="0" smtClean="0">
                <a:solidFill>
                  <a:srgbClr val="C00000"/>
                </a:solidFill>
              </a:rPr>
              <a:t>17</a:t>
            </a:r>
            <a:r>
              <a:rPr lang="en-US" dirty="0" smtClean="0"/>
              <a:t>, z); // error</a:t>
            </a:r>
          </a:p>
          <a:p>
            <a:pPr lvl="1"/>
            <a:r>
              <a:rPr lang="en-US" dirty="0" smtClean="0"/>
              <a:t>Maybe a bit slower than value parameter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401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8750"/>
            <a:ext cx="8229600" cy="1058333"/>
          </a:xfrm>
        </p:spPr>
        <p:txBody>
          <a:bodyPr/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Example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17084"/>
            <a:ext cx="8517467" cy="5471584"/>
          </a:xfrm>
        </p:spPr>
        <p:txBody>
          <a:bodyPr/>
          <a:lstStyle/>
          <a:p>
            <a:r>
              <a:rPr lang="en-US" dirty="0" smtClean="0"/>
              <a:t>Quadratic equation: ax^2+bx+c=0 for some numbers a, b and c</a:t>
            </a:r>
          </a:p>
          <a:p>
            <a:r>
              <a:rPr lang="en-US" dirty="0" smtClean="0"/>
              <a:t>The two roots of a quadratic equation can be found using the quadratic formula.</a:t>
            </a:r>
          </a:p>
          <a:p>
            <a:r>
              <a:rPr lang="en-US" dirty="0"/>
              <a:t>For now, assume that the equation has real roots.</a:t>
            </a:r>
            <a:endParaRPr lang="en-US" dirty="0" smtClean="0"/>
          </a:p>
          <a:p>
            <a:r>
              <a:rPr lang="en-US" dirty="0" smtClean="0"/>
              <a:t>Write a function to solve the quadratic equation</a:t>
            </a:r>
          </a:p>
          <a:p>
            <a:pPr lvl="1"/>
            <a:r>
              <a:rPr lang="en-US" dirty="0" smtClean="0"/>
              <a:t>What parameters? Passed by value or reference?</a:t>
            </a:r>
          </a:p>
          <a:p>
            <a:pPr lvl="1"/>
            <a:r>
              <a:rPr lang="en-US" dirty="0" smtClean="0"/>
              <a:t>What return value?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5430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7000"/>
            <a:ext cx="8229600" cy="772583"/>
          </a:xfrm>
        </p:spPr>
        <p:txBody>
          <a:bodyPr/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Example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17083"/>
            <a:ext cx="9144001" cy="534458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#include&lt;</a:t>
            </a:r>
            <a:r>
              <a:rPr lang="en-US" sz="2400" dirty="0" err="1" smtClean="0">
                <a:latin typeface="Courier New"/>
                <a:cs typeface="Courier New"/>
              </a:rPr>
              <a:t>cmath</a:t>
            </a:r>
            <a:r>
              <a:rPr lang="en-US" sz="2400" dirty="0" smtClean="0">
                <a:latin typeface="Courier New"/>
                <a:cs typeface="Courier New"/>
              </a:rPr>
              <a:t>&gt;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#include&lt;</a:t>
            </a:r>
            <a:r>
              <a:rPr lang="en-US" sz="2400" dirty="0" err="1" smtClean="0">
                <a:latin typeface="Courier New"/>
                <a:cs typeface="Courier New"/>
              </a:rPr>
              <a:t>iostream</a:t>
            </a:r>
            <a:r>
              <a:rPr lang="en-US" sz="2400" dirty="0" smtClean="0">
                <a:latin typeface="Courier New"/>
                <a:cs typeface="Courier New"/>
              </a:rPr>
              <a:t>&gt;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using namespace </a:t>
            </a:r>
            <a:r>
              <a:rPr lang="en-US" sz="2400" dirty="0" err="1" smtClean="0">
                <a:latin typeface="Courier New"/>
                <a:cs typeface="Courier New"/>
              </a:rPr>
              <a:t>std</a:t>
            </a:r>
            <a:r>
              <a:rPr lang="en-US" sz="24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// pre: ax^2+bx+c has real roots</a:t>
            </a:r>
            <a:endParaRPr lang="en-US" sz="24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void quadratic(</a:t>
            </a: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a, </a:t>
            </a: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b, </a:t>
            </a: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c, double&amp; root1, double&amp; root2) {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root1 = (-b + </a:t>
            </a:r>
            <a:r>
              <a:rPr lang="en-US" sz="2400" dirty="0" err="1" smtClean="0">
                <a:latin typeface="Courier New"/>
                <a:cs typeface="Courier New"/>
              </a:rPr>
              <a:t>sqrt</a:t>
            </a:r>
            <a:r>
              <a:rPr lang="en-US" sz="2400" dirty="0" smtClean="0">
                <a:latin typeface="Courier New"/>
                <a:cs typeface="Courier New"/>
              </a:rPr>
              <a:t>(b*b – 4*a*c))/(2*a);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root2 = (-b – </a:t>
            </a:r>
            <a:r>
              <a:rPr lang="en-US" sz="2400" dirty="0" err="1" smtClean="0">
                <a:latin typeface="Courier New"/>
                <a:cs typeface="Courier New"/>
              </a:rPr>
              <a:t>sqrt</a:t>
            </a:r>
            <a:r>
              <a:rPr lang="en-US" sz="2400" dirty="0" smtClean="0">
                <a:latin typeface="Courier New"/>
                <a:cs typeface="Courier New"/>
              </a:rPr>
              <a:t>(b*b – 4*a*c))/(2*a);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main() {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double r1; r2;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quadratic(1, -3, -4, r1, r2);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err="1" smtClean="0">
                <a:latin typeface="Courier New"/>
                <a:cs typeface="Courier New"/>
              </a:rPr>
              <a:t>cout</a:t>
            </a:r>
            <a:r>
              <a:rPr lang="en-US" sz="2400" dirty="0" smtClean="0">
                <a:latin typeface="Courier New"/>
                <a:cs typeface="Courier New"/>
              </a:rPr>
              <a:t> &lt;&lt; "The roots are " &lt;&lt; r1 &lt;&lt; " and " &lt;&lt; r2 &lt;&lt; </a:t>
            </a:r>
            <a:r>
              <a:rPr lang="en-US" sz="2400" dirty="0" err="1" smtClean="0">
                <a:latin typeface="Courier New"/>
                <a:cs typeface="Courier New"/>
              </a:rPr>
              <a:t>endl</a:t>
            </a:r>
            <a:r>
              <a:rPr lang="en-US" sz="24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return 0;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endParaRPr lang="en-US" sz="2400" dirty="0" smtClean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67968" y="3229001"/>
            <a:ext cx="28172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00FF"/>
                </a:solidFill>
              </a:rPr>
              <a:t>Output:</a:t>
            </a:r>
          </a:p>
          <a:p>
            <a:r>
              <a:rPr lang="en-US" sz="2000" b="1" dirty="0" smtClean="0">
                <a:solidFill>
                  <a:srgbClr val="0000FF"/>
                </a:solidFill>
              </a:rPr>
              <a:t>The roots are 4 and -1</a:t>
            </a:r>
            <a:endParaRPr lang="en-US" sz="20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28972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4302"/>
          </a:xfrm>
        </p:spPr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930" y="1064302"/>
            <a:ext cx="9039069" cy="5793698"/>
          </a:xfrm>
        </p:spPr>
        <p:txBody>
          <a:bodyPr>
            <a:normAutofit lnSpcReduction="10000"/>
          </a:bodyPr>
          <a:lstStyle/>
          <a:p>
            <a:r>
              <a:rPr lang="en-US"/>
              <a:t>Write a function </a:t>
            </a:r>
            <a:r>
              <a:rPr lang="en-US">
                <a:latin typeface="Courier New" charset="0"/>
                <a:ea typeface="Courier New" charset="0"/>
                <a:cs typeface="Courier New" charset="0"/>
              </a:rPr>
              <a:t>divide()</a:t>
            </a:r>
            <a:r>
              <a:rPr lang="en-US"/>
              <a:t>that computes and returns the result of integer division, and "returns" the remainder from this operation via a reference parameter. </a:t>
            </a:r>
          </a:p>
          <a:p>
            <a:pPr marL="0" indent="0">
              <a:buNone/>
            </a:pPr>
            <a:endParaRPr lang="en-US">
              <a:solidFill>
                <a:schemeClr val="accent3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2200">
                <a:latin typeface="Courier New" charset="0"/>
                <a:ea typeface="Courier New" charset="0"/>
                <a:cs typeface="Courier New" charset="0"/>
              </a:rPr>
              <a:t>int main() {</a:t>
            </a:r>
          </a:p>
          <a:p>
            <a:pPr marL="0" indent="0">
              <a:buNone/>
            </a:pPr>
            <a:r>
              <a:rPr lang="en-US" sz="2200">
                <a:latin typeface="Courier New" charset="0"/>
                <a:ea typeface="Courier New" charset="0"/>
                <a:cs typeface="Courier New" charset="0"/>
              </a:rPr>
              <a:t>   int num = 15;</a:t>
            </a:r>
          </a:p>
          <a:p>
            <a:pPr marL="0" indent="0">
              <a:buNone/>
            </a:pPr>
            <a:r>
              <a:rPr lang="en-US" sz="2200">
                <a:latin typeface="Courier New" charset="0"/>
                <a:ea typeface="Courier New" charset="0"/>
                <a:cs typeface="Courier New" charset="0"/>
              </a:rPr>
              <a:t>   int denom = 6;</a:t>
            </a:r>
          </a:p>
          <a:p>
            <a:pPr marL="0" indent="0">
              <a:buNone/>
            </a:pPr>
            <a:r>
              <a:rPr lang="en-US" sz="2200">
                <a:latin typeface="Courier New" charset="0"/>
                <a:ea typeface="Courier New" charset="0"/>
                <a:cs typeface="Courier New" charset="0"/>
              </a:rPr>
              <a:t>   int rem;</a:t>
            </a:r>
          </a:p>
          <a:p>
            <a:pPr marL="0" indent="0">
              <a:buNone/>
            </a:pPr>
            <a:r>
              <a:rPr lang="en-US" sz="2200">
                <a:latin typeface="Courier New" charset="0"/>
                <a:ea typeface="Courier New" charset="0"/>
                <a:cs typeface="Courier New" charset="0"/>
              </a:rPr>
              <a:t>   int result = divide(num, denom, rem);</a:t>
            </a:r>
          </a:p>
          <a:p>
            <a:pPr marL="0" indent="0">
              <a:buNone/>
            </a:pPr>
            <a:r>
              <a:rPr lang="en-US" sz="2200">
                <a:latin typeface="Courier New" charset="0"/>
                <a:ea typeface="Courier New" charset="0"/>
                <a:cs typeface="Courier New" charset="0"/>
              </a:rPr>
              <a:t>   cout &lt;&lt; num &lt;&lt; "/" &lt;&lt; denom &lt;&lt; " = " &lt;&lt; result &lt;&lt;  </a:t>
            </a:r>
          </a:p>
          <a:p>
            <a:pPr marL="0" indent="0">
              <a:buNone/>
            </a:pPr>
            <a:r>
              <a:rPr lang="en-US" sz="2200">
                <a:latin typeface="Courier New" charset="0"/>
                <a:ea typeface="Courier New" charset="0"/>
                <a:cs typeface="Courier New" charset="0"/>
              </a:rPr>
              <a:t>       "R" &lt;&lt; rem &lt;&lt; endl;</a:t>
            </a:r>
          </a:p>
          <a:p>
            <a:pPr marL="0" indent="0">
              <a:buNone/>
            </a:pPr>
            <a:r>
              <a:rPr lang="en-US" sz="220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25850" y="5921115"/>
            <a:ext cx="26382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0070C0"/>
                </a:solidFill>
              </a:rPr>
              <a:t>Output:</a:t>
            </a:r>
          </a:p>
          <a:p>
            <a:r>
              <a:rPr lang="en-US" sz="2400" b="1">
                <a:solidFill>
                  <a:srgbClr val="0070C0"/>
                </a:solidFill>
              </a:rPr>
              <a:t>15/6 = 2R3</a:t>
            </a:r>
          </a:p>
        </p:txBody>
      </p:sp>
    </p:spTree>
    <p:extLst>
      <p:ext uri="{BB962C8B-B14F-4D97-AF65-F5344CB8AC3E}">
        <p14:creationId xmlns:p14="http://schemas.microsoft.com/office/powerpoint/2010/main" val="472167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793" y="154717"/>
            <a:ext cx="8229600" cy="999526"/>
          </a:xfrm>
        </p:spPr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Parameters: Default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282726"/>
            <a:ext cx="9144000" cy="5575273"/>
          </a:xfrm>
        </p:spPr>
        <p:txBody>
          <a:bodyPr>
            <a:normAutofit/>
          </a:bodyPr>
          <a:lstStyle/>
          <a:p>
            <a:r>
              <a:rPr lang="en-US" b="1"/>
              <a:t>Recall:</a:t>
            </a:r>
            <a:r>
              <a:rPr lang="en-US"/>
              <a:t> functions can be overloaded in C</a:t>
            </a:r>
          </a:p>
          <a:p>
            <a:pPr lvl="1"/>
            <a:r>
              <a:rPr lang="en-US"/>
              <a:t>two functions: same name, different parameters</a:t>
            </a:r>
          </a:p>
          <a:p>
            <a:pPr marL="457200" lvl="1" indent="0">
              <a:buNone/>
            </a:pPr>
            <a:endParaRPr lang="en-US"/>
          </a:p>
          <a:p>
            <a:r>
              <a:rPr lang="en-US"/>
              <a:t>Parameters can have default values (if they are the last parameter(s))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void printChar(char c, int reps = 1) {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   for(int i = 1; i &lt;= reps; i++) cout &lt;&lt; c;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   cout &lt;&lt; endl;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printChar('4'); // prints one 4</a:t>
            </a:r>
          </a:p>
          <a:p>
            <a:pPr marL="0" indent="0">
              <a:buNone/>
            </a:pPr>
            <a:r>
              <a:rPr lang="en-US" sz="2600">
                <a:latin typeface="Courier New" charset="0"/>
                <a:ea typeface="Courier New" charset="0"/>
                <a:cs typeface="Courier New" charset="0"/>
              </a:rPr>
              <a:t>printChar('x', 3); // prints 3 x's</a:t>
            </a:r>
          </a:p>
        </p:txBody>
      </p:sp>
    </p:spTree>
    <p:extLst>
      <p:ext uri="{BB962C8B-B14F-4D97-AF65-F5344CB8AC3E}">
        <p14:creationId xmlns:p14="http://schemas.microsoft.com/office/powerpoint/2010/main" val="16306993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>
                <a:solidFill>
                  <a:schemeClr val="accent3">
                    <a:lumMod val="50000"/>
                  </a:schemeClr>
                </a:solidFill>
              </a:rPr>
              <a:t>Compiling C++ Programs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843" y="1600200"/>
            <a:ext cx="8446957" cy="4980482"/>
          </a:xfrm>
        </p:spPr>
        <p:txBody>
          <a:bodyPr>
            <a:normAutofit lnSpcReduction="10000"/>
          </a:bodyPr>
          <a:lstStyle/>
          <a:p>
            <a:r>
              <a:rPr lang="en-US"/>
              <a:t>g++ -g </a:t>
            </a:r>
            <a:r>
              <a:rPr lang="mr-IN"/>
              <a:t>–</a:t>
            </a:r>
            <a:r>
              <a:rPr lang="en-US"/>
              <a:t>Wall </a:t>
            </a:r>
            <a:r>
              <a:rPr lang="mr-IN"/>
              <a:t>–</a:t>
            </a:r>
            <a:r>
              <a:rPr lang="en-US"/>
              <a:t>o prog prog.cpp</a:t>
            </a:r>
          </a:p>
          <a:p>
            <a:pPr lvl="1"/>
            <a:r>
              <a:rPr lang="en-US"/>
              <a:t>Executable is prog</a:t>
            </a:r>
          </a:p>
          <a:p>
            <a:r>
              <a:rPr lang="en-US"/>
              <a:t>g++ -c prog.cpp</a:t>
            </a:r>
          </a:p>
          <a:p>
            <a:pPr lvl="1"/>
            <a:r>
              <a:rPr lang="en-US"/>
              <a:t>To build .o file</a:t>
            </a:r>
          </a:p>
          <a:p>
            <a:pPr lvl="1"/>
            <a:endParaRPr lang="en-US"/>
          </a:p>
          <a:p>
            <a:r>
              <a:rPr lang="en-US"/>
              <a:t>Program file extension: .cpp</a:t>
            </a:r>
          </a:p>
          <a:p>
            <a:endParaRPr lang="en-US"/>
          </a:p>
          <a:p>
            <a:r>
              <a:rPr lang="en-US"/>
              <a:t>On kamek: first type</a:t>
            </a:r>
          </a:p>
          <a:p>
            <a:pPr marL="0" indent="0">
              <a:buNone/>
            </a:pPr>
            <a:r>
              <a:rPr lang="en-US" b="1">
                <a:solidFill>
                  <a:schemeClr val="accent5">
                    <a:lumMod val="50000"/>
                  </a:schemeClr>
                </a:solidFill>
              </a:rPr>
              <a:t>% module load gcc</a:t>
            </a:r>
          </a:p>
        </p:txBody>
      </p:sp>
    </p:spTree>
    <p:extLst>
      <p:ext uri="{BB962C8B-B14F-4D97-AF65-F5344CB8AC3E}">
        <p14:creationId xmlns:p14="http://schemas.microsoft.com/office/powerpoint/2010/main" val="1308393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accent3">
                    <a:lumMod val="50000"/>
                  </a:schemeClr>
                </a:solidFill>
              </a:rPr>
              <a:t>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C++: several standard libraries</a:t>
            </a:r>
          </a:p>
          <a:p>
            <a:pPr lvl="1"/>
            <a:r>
              <a:rPr lang="en-US">
                <a:latin typeface="Courier New" charset="0"/>
                <a:ea typeface="Courier New" charset="0"/>
                <a:cs typeface="Courier New" charset="0"/>
              </a:rPr>
              <a:t>&lt;iostream&gt;</a:t>
            </a:r>
          </a:p>
          <a:p>
            <a:pPr lvl="2"/>
            <a:r>
              <a:rPr lang="en-US">
                <a:latin typeface="Courier New" charset="0"/>
                <a:ea typeface="Courier New" charset="0"/>
                <a:cs typeface="Courier New" charset="0"/>
              </a:rPr>
              <a:t>#include &lt;iostream&gt;</a:t>
            </a:r>
          </a:p>
          <a:p>
            <a:pPr lvl="1"/>
            <a:r>
              <a:rPr lang="en-US">
                <a:latin typeface="Courier New" charset="0"/>
                <a:ea typeface="Courier New" charset="0"/>
                <a:cs typeface="Courier New" charset="0"/>
              </a:rPr>
              <a:t>&lt;cstdlib&gt;: </a:t>
            </a:r>
            <a:r>
              <a:rPr lang="en-US"/>
              <a:t>dynamic memory allocation, random number generation, search and sort</a:t>
            </a:r>
          </a:p>
          <a:p>
            <a:pPr lvl="1"/>
            <a:r>
              <a:rPr lang="en-US">
                <a:latin typeface="Courier New" charset="0"/>
                <a:ea typeface="Courier New" charset="0"/>
                <a:cs typeface="Courier New" charset="0"/>
              </a:rPr>
              <a:t>&lt;cassert&gt;: </a:t>
            </a:r>
            <a:r>
              <a:rPr lang="en-US"/>
              <a:t>assertions</a:t>
            </a:r>
          </a:p>
          <a:p>
            <a:r>
              <a:rPr lang="en-US">
                <a:hlinkClick r:id="rId2"/>
              </a:rPr>
              <a:t>http://en.cppreference.com/w/cpp/header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39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9334"/>
            <a:ext cx="8229600" cy="920750"/>
          </a:xfrm>
        </p:spPr>
        <p:txBody>
          <a:bodyPr/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A C++ Program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2333"/>
            <a:ext cx="8229600" cy="51646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rgbClr val="953735"/>
                </a:solidFill>
                <a:latin typeface="Courier New"/>
                <a:cs typeface="Courier New"/>
              </a:rPr>
              <a:t>/*</a:t>
            </a:r>
          </a:p>
          <a:p>
            <a:pPr marL="0" indent="0">
              <a:buNone/>
            </a:pPr>
            <a:r>
              <a:rPr lang="en-US" sz="2000" b="1" dirty="0" smtClean="0">
                <a:solidFill>
                  <a:srgbClr val="953735"/>
                </a:solidFill>
                <a:latin typeface="Courier New"/>
                <a:cs typeface="Courier New"/>
              </a:rPr>
              <a:t> *  </a:t>
            </a:r>
            <a:r>
              <a:rPr lang="en-US" sz="2000" b="1" dirty="0" err="1" smtClean="0">
                <a:solidFill>
                  <a:srgbClr val="953735"/>
                </a:solidFill>
                <a:latin typeface="Courier New"/>
                <a:cs typeface="Courier New"/>
              </a:rPr>
              <a:t>hello.cpp</a:t>
            </a:r>
            <a:endParaRPr lang="en-US" sz="2000" b="1" dirty="0" smtClean="0">
              <a:solidFill>
                <a:srgbClr val="953735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953735"/>
                </a:solidFill>
                <a:latin typeface="Courier New"/>
                <a:cs typeface="Courier New"/>
              </a:rPr>
              <a:t> </a:t>
            </a:r>
            <a:r>
              <a:rPr lang="en-US" sz="2000" b="1" dirty="0" smtClean="0">
                <a:solidFill>
                  <a:srgbClr val="953735"/>
                </a:solidFill>
                <a:latin typeface="Courier New"/>
                <a:cs typeface="Courier New"/>
              </a:rPr>
              <a:t>*  This program prints a greeting to the user.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953735"/>
                </a:solidFill>
                <a:latin typeface="Courier New"/>
                <a:cs typeface="Courier New"/>
              </a:rPr>
              <a:t> </a:t>
            </a:r>
            <a:r>
              <a:rPr lang="en-US" sz="2000" b="1" dirty="0" smtClean="0">
                <a:solidFill>
                  <a:srgbClr val="953735"/>
                </a:solidFill>
                <a:latin typeface="Courier New"/>
                <a:cs typeface="Courier New"/>
              </a:rPr>
              <a:t>*/</a:t>
            </a:r>
          </a:p>
          <a:p>
            <a:pPr marL="0" indent="0">
              <a:buNone/>
            </a:pPr>
            <a:r>
              <a:rPr lang="en-US" sz="2000" dirty="0" smtClean="0">
                <a:latin typeface="Courier New"/>
                <a:cs typeface="Courier New"/>
              </a:rPr>
              <a:t>#include&lt;</a:t>
            </a:r>
            <a:r>
              <a:rPr lang="en-US" sz="2000" dirty="0" err="1" smtClean="0">
                <a:latin typeface="Courier New"/>
                <a:cs typeface="Courier New"/>
              </a:rPr>
              <a:t>iostream</a:t>
            </a:r>
            <a:r>
              <a:rPr lang="en-US" sz="2000" dirty="0" smtClean="0">
                <a:latin typeface="Courier New"/>
                <a:cs typeface="Courier New"/>
              </a:rPr>
              <a:t>&gt;  // cout, endl</a:t>
            </a:r>
          </a:p>
          <a:p>
            <a:pPr marL="0" indent="0">
              <a:buNone/>
            </a:pPr>
            <a:r>
              <a:rPr lang="en-US" sz="2000" dirty="0" smtClean="0">
                <a:latin typeface="Courier New"/>
                <a:cs typeface="Courier New"/>
              </a:rPr>
              <a:t>using namespace </a:t>
            </a:r>
            <a:r>
              <a:rPr lang="en-US" sz="2000" dirty="0" err="1" smtClean="0">
                <a:latin typeface="Courier New"/>
                <a:cs typeface="Courier New"/>
              </a:rPr>
              <a:t>std</a:t>
            </a:r>
            <a:r>
              <a:rPr lang="en-US" sz="20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sz="2000" dirty="0" err="1" smtClean="0">
                <a:latin typeface="Courier New"/>
                <a:cs typeface="Courier New"/>
              </a:rPr>
              <a:t>int</a:t>
            </a:r>
            <a:r>
              <a:rPr lang="en-US" sz="2000" dirty="0" smtClean="0">
                <a:latin typeface="Courier New"/>
                <a:cs typeface="Courier New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err="1" smtClean="0">
                <a:latin typeface="Courier New"/>
                <a:cs typeface="Courier New"/>
              </a:rPr>
              <a:t>cout</a:t>
            </a:r>
            <a:r>
              <a:rPr lang="en-US" sz="2000" dirty="0" smtClean="0">
                <a:latin typeface="Courier New"/>
                <a:cs typeface="Courier New"/>
              </a:rPr>
              <a:t> &lt;&lt; "Hello, World!" &lt;&lt; </a:t>
            </a:r>
            <a:r>
              <a:rPr lang="en-US" sz="2000" dirty="0" err="1" smtClean="0">
                <a:latin typeface="Courier New"/>
                <a:cs typeface="Courier New"/>
              </a:rPr>
              <a:t>endl</a:t>
            </a:r>
            <a:r>
              <a:rPr lang="en-US" sz="2000" dirty="0" smtClean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smtClean="0">
                <a:latin typeface="Courier New"/>
                <a:cs typeface="Courier New"/>
              </a:rPr>
              <a:t>return 0;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299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C++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C++ source files: .</a:t>
            </a:r>
            <a:r>
              <a:rPr lang="en-US" dirty="0" err="1" smtClean="0"/>
              <a:t>cpp</a:t>
            </a:r>
            <a:r>
              <a:rPr lang="en-US" dirty="0" smtClean="0"/>
              <a:t> ending</a:t>
            </a:r>
          </a:p>
          <a:p>
            <a:r>
              <a:rPr lang="en-US" dirty="0" smtClean="0"/>
              <a:t>Declarations can be placed in header .h files</a:t>
            </a:r>
          </a:p>
          <a:p>
            <a:r>
              <a:rPr lang="en-US" dirty="0" smtClean="0"/>
              <a:t>Source code compiled into binary object files</a:t>
            </a:r>
          </a:p>
          <a:p>
            <a:r>
              <a:rPr lang="en-US" dirty="0" smtClean="0"/>
              <a:t>Object files/libraries linked into executable</a:t>
            </a:r>
          </a:p>
          <a:p>
            <a:pPr lvl="1"/>
            <a:r>
              <a:rPr lang="en-US" dirty="0" smtClean="0"/>
              <a:t>Like C, these </a:t>
            </a:r>
            <a:r>
              <a:rPr lang="en-US" dirty="0" err="1" smtClean="0"/>
              <a:t>executables</a:t>
            </a:r>
            <a:r>
              <a:rPr lang="en-US" dirty="0" smtClean="0"/>
              <a:t> are platform-dependent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4863041"/>
            <a:ext cx="1326092" cy="39158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first.cpp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5618691"/>
            <a:ext cx="1326092" cy="3799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second.cpp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105151" y="4863041"/>
            <a:ext cx="1174750" cy="39158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object file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105151" y="5607049"/>
            <a:ext cx="1174750" cy="39158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object file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48718" y="6126163"/>
            <a:ext cx="1174750" cy="39158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library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316133" y="4863040"/>
            <a:ext cx="1377949" cy="6297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executable</a:t>
            </a:r>
          </a:p>
          <a:p>
            <a:pPr algn="ctr"/>
            <a:r>
              <a:rPr lang="en-US" dirty="0" smtClean="0"/>
              <a:t>file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4" idx="3"/>
            <a:endCxn id="6" idx="1"/>
          </p:cNvCxnSpPr>
          <p:nvPr/>
        </p:nvCxnSpPr>
        <p:spPr>
          <a:xfrm>
            <a:off x="1783292" y="5058833"/>
            <a:ext cx="132185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3"/>
            <a:endCxn id="7" idx="1"/>
          </p:cNvCxnSpPr>
          <p:nvPr/>
        </p:nvCxnSpPr>
        <p:spPr>
          <a:xfrm flipV="1">
            <a:off x="1783292" y="5802841"/>
            <a:ext cx="1321859" cy="58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3"/>
          </p:cNvCxnSpPr>
          <p:nvPr/>
        </p:nvCxnSpPr>
        <p:spPr>
          <a:xfrm>
            <a:off x="4279901" y="5058833"/>
            <a:ext cx="203623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3"/>
          </p:cNvCxnSpPr>
          <p:nvPr/>
        </p:nvCxnSpPr>
        <p:spPr>
          <a:xfrm flipV="1">
            <a:off x="4279901" y="5254625"/>
            <a:ext cx="2036232" cy="5482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3"/>
          </p:cNvCxnSpPr>
          <p:nvPr/>
        </p:nvCxnSpPr>
        <p:spPr>
          <a:xfrm flipV="1">
            <a:off x="5723468" y="5365750"/>
            <a:ext cx="592665" cy="9562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899166" y="5263622"/>
            <a:ext cx="110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COMPILE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151968" y="5607049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706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418"/>
            <a:ext cx="8229600" cy="719666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main function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1" y="1111250"/>
            <a:ext cx="8868832" cy="55033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 smtClean="0">
                <a:latin typeface="Courier New"/>
                <a:cs typeface="Courier New"/>
              </a:rPr>
              <a:t>int</a:t>
            </a:r>
            <a:r>
              <a:rPr lang="en-US" sz="2400" dirty="0" smtClean="0">
                <a:latin typeface="Courier New"/>
                <a:cs typeface="Courier New"/>
              </a:rPr>
              <a:t> main() {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statement;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statement;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...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statement;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	</a:t>
            </a:r>
            <a:r>
              <a:rPr lang="en-US" sz="2400" dirty="0" smtClean="0">
                <a:latin typeface="Courier New"/>
                <a:cs typeface="Courier New"/>
              </a:rPr>
              <a:t>return 0;</a:t>
            </a:r>
          </a:p>
          <a:p>
            <a:pPr marL="0" indent="0">
              <a:buNone/>
            </a:pPr>
            <a:r>
              <a:rPr lang="en-US" sz="2400" dirty="0" smtClean="0">
                <a:latin typeface="Courier New"/>
                <a:cs typeface="Courier New"/>
              </a:rPr>
              <a:t>}</a:t>
            </a:r>
          </a:p>
          <a:p>
            <a:r>
              <a:rPr lang="en-US" dirty="0" smtClean="0"/>
              <a:t>Like C, main is overall starting point of program</a:t>
            </a:r>
          </a:p>
          <a:p>
            <a:r>
              <a:rPr lang="en-US" dirty="0" smtClean="0"/>
              <a:t>Like C, C++ main returns integer exit code to OS indicating whether program produced an error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308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4668"/>
            <a:ext cx="8229600" cy="963082"/>
          </a:xfrm>
        </p:spPr>
        <p:txBody>
          <a:bodyPr/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Using Namespace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" y="1047751"/>
            <a:ext cx="8974667" cy="5418666"/>
          </a:xfrm>
        </p:spPr>
        <p:txBody>
          <a:bodyPr>
            <a:normAutofit fontScale="92500" lnSpcReduction="10000"/>
          </a:bodyPr>
          <a:lstStyle/>
          <a:p>
            <a:r>
              <a:rPr lang="en-US" sz="3000" dirty="0" smtClean="0">
                <a:latin typeface="Courier New"/>
                <a:cs typeface="Courier New"/>
              </a:rPr>
              <a:t>using namespace name;</a:t>
            </a:r>
          </a:p>
          <a:p>
            <a:pPr lvl="1"/>
            <a:r>
              <a:rPr lang="en-US" dirty="0" smtClean="0"/>
              <a:t>Libraries separate their symbols (functions, variables) into namespaces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using</a:t>
            </a:r>
            <a:r>
              <a:rPr lang="en-US" dirty="0" smtClean="0"/>
              <a:t> declaration – bring symbols from library's namespace into global scope of program</a:t>
            </a:r>
          </a:p>
          <a:p>
            <a:pPr lvl="1"/>
            <a:r>
              <a:rPr lang="en-US" dirty="0" smtClean="0"/>
              <a:t>Example: </a:t>
            </a:r>
            <a:r>
              <a:rPr lang="en-US" dirty="0" smtClean="0">
                <a:latin typeface="Courier New"/>
                <a:cs typeface="Courier New"/>
              </a:rPr>
              <a:t>using namespace </a:t>
            </a:r>
            <a:r>
              <a:rPr lang="en-US" dirty="0" err="1" smtClean="0">
                <a:latin typeface="Courier New"/>
                <a:cs typeface="Courier New"/>
              </a:rPr>
              <a:t>std</a:t>
            </a:r>
            <a:r>
              <a:rPr lang="en-US" dirty="0" smtClean="0">
                <a:latin typeface="Courier New"/>
                <a:cs typeface="Courier New"/>
              </a:rPr>
              <a:t>; </a:t>
            </a:r>
          </a:p>
          <a:p>
            <a:pPr lvl="2"/>
            <a:r>
              <a:rPr lang="en-US" dirty="0" smtClean="0"/>
              <a:t>access I/O stuff: </a:t>
            </a:r>
            <a:r>
              <a:rPr lang="en-US" dirty="0" err="1" smtClean="0">
                <a:latin typeface="Courier New"/>
                <a:cs typeface="Courier New"/>
              </a:rPr>
              <a:t>cout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cin</a:t>
            </a:r>
            <a:r>
              <a:rPr lang="en-US" dirty="0" smtClean="0">
                <a:latin typeface="Courier New"/>
                <a:cs typeface="Courier New"/>
              </a:rPr>
              <a:t>, </a:t>
            </a:r>
            <a:r>
              <a:rPr lang="en-US" dirty="0" err="1" smtClean="0">
                <a:latin typeface="Courier New"/>
                <a:cs typeface="Courier New"/>
              </a:rPr>
              <a:t>endl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Without the using declaration, I need:</a:t>
            </a:r>
          </a:p>
          <a:p>
            <a:r>
              <a:rPr lang="en-US" sz="2600" dirty="0" smtClean="0">
                <a:latin typeface="Courier New"/>
                <a:cs typeface="Courier New"/>
              </a:rPr>
              <a:t>namespace::identifier</a:t>
            </a:r>
          </a:p>
          <a:p>
            <a:pPr lvl="1"/>
            <a:r>
              <a:rPr lang="en-US" dirty="0" smtClean="0"/>
              <a:t>indicate where symbol comes from by using namespace and :: before the symbol</a:t>
            </a:r>
          </a:p>
          <a:p>
            <a:pPr lvl="1"/>
            <a:r>
              <a:rPr lang="en-US" dirty="0" smtClean="0"/>
              <a:t>Example: </a:t>
            </a:r>
            <a:r>
              <a:rPr lang="en-US" sz="2200" dirty="0" err="1" smtClean="0">
                <a:latin typeface="Courier New"/>
                <a:cs typeface="Courier New"/>
              </a:rPr>
              <a:t>std</a:t>
            </a:r>
            <a:r>
              <a:rPr lang="en-US" sz="2200" dirty="0" smtClean="0">
                <a:latin typeface="Courier New"/>
                <a:cs typeface="Courier New"/>
              </a:rPr>
              <a:t>::</a:t>
            </a:r>
            <a:r>
              <a:rPr lang="en-US" sz="2200" dirty="0" err="1" smtClean="0">
                <a:latin typeface="Courier New"/>
                <a:cs typeface="Courier New"/>
              </a:rPr>
              <a:t>cout</a:t>
            </a:r>
            <a:r>
              <a:rPr lang="en-US" sz="2200" dirty="0" smtClean="0">
                <a:latin typeface="Courier New"/>
                <a:cs typeface="Courier New"/>
              </a:rPr>
              <a:t> &lt;&lt; "Hello, World!" &lt;&lt; </a:t>
            </a:r>
            <a:r>
              <a:rPr lang="en-US" sz="2200" dirty="0" err="1" smtClean="0">
                <a:latin typeface="Courier New"/>
                <a:cs typeface="Courier New"/>
              </a:rPr>
              <a:t>std</a:t>
            </a:r>
            <a:r>
              <a:rPr lang="en-US" sz="2200" dirty="0" smtClean="0">
                <a:latin typeface="Courier New"/>
                <a:cs typeface="Courier New"/>
              </a:rPr>
              <a:t>::</a:t>
            </a:r>
            <a:r>
              <a:rPr lang="en-US" sz="2200" dirty="0" err="1" smtClean="0">
                <a:latin typeface="Courier New"/>
                <a:cs typeface="Courier New"/>
              </a:rPr>
              <a:t>endl</a:t>
            </a:r>
            <a:r>
              <a:rPr lang="en-US" sz="2200" dirty="0" smtClean="0">
                <a:latin typeface="Courier New"/>
                <a:cs typeface="Courier New"/>
              </a:rPr>
              <a:t>;</a:t>
            </a:r>
            <a:endParaRPr lang="en-US" sz="2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596835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Console Output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600200"/>
            <a:ext cx="9260416" cy="4525963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latin typeface="Courier New"/>
                <a:cs typeface="Courier New"/>
              </a:rPr>
              <a:t>cout</a:t>
            </a:r>
            <a:r>
              <a:rPr lang="en-US" sz="2000" dirty="0" smtClean="0">
                <a:latin typeface="Courier New"/>
                <a:cs typeface="Courier New"/>
              </a:rPr>
              <a:t> &lt;&lt; expression</a:t>
            </a:r>
          </a:p>
          <a:p>
            <a:pPr lvl="1"/>
            <a:r>
              <a:rPr lang="en-US" sz="2000" dirty="0" smtClean="0"/>
              <a:t>sends expression to standard out</a:t>
            </a:r>
          </a:p>
          <a:p>
            <a:pPr lvl="1"/>
            <a:r>
              <a:rPr lang="en-US" sz="2000" dirty="0" smtClean="0">
                <a:latin typeface="Courier New"/>
                <a:cs typeface="Courier New"/>
              </a:rPr>
              <a:t>&lt;&lt;</a:t>
            </a:r>
            <a:r>
              <a:rPr lang="en-US" sz="2000" dirty="0" smtClean="0"/>
              <a:t> can be chained together</a:t>
            </a:r>
          </a:p>
          <a:p>
            <a:pPr lvl="1"/>
            <a:r>
              <a:rPr lang="en-US" sz="1800" dirty="0" err="1" smtClean="0">
                <a:latin typeface="Courier New"/>
                <a:cs typeface="Courier New"/>
              </a:rPr>
              <a:t>cout</a:t>
            </a:r>
            <a:r>
              <a:rPr lang="en-US" sz="1800" dirty="0" smtClean="0">
                <a:latin typeface="Courier New"/>
                <a:cs typeface="Courier New"/>
              </a:rPr>
              <a:t> &lt;&lt; "I registered for " &lt;&lt; </a:t>
            </a:r>
            <a:r>
              <a:rPr lang="en-US" sz="1800" dirty="0" err="1" smtClean="0">
                <a:latin typeface="Courier New"/>
                <a:cs typeface="Courier New"/>
              </a:rPr>
              <a:t>classNum</a:t>
            </a:r>
            <a:r>
              <a:rPr lang="en-US" sz="1800" dirty="0" smtClean="0">
                <a:latin typeface="Courier New"/>
                <a:cs typeface="Courier New"/>
              </a:rPr>
              <a:t> &lt;&lt; " classes!";</a:t>
            </a:r>
          </a:p>
          <a:p>
            <a:pPr lvl="1"/>
            <a:endParaRPr lang="en-US" sz="1800" dirty="0">
              <a:latin typeface="Courier New"/>
              <a:cs typeface="Courier New"/>
            </a:endParaRPr>
          </a:p>
          <a:p>
            <a:r>
              <a:rPr lang="en-US" sz="2200" dirty="0" err="1" smtClean="0">
                <a:latin typeface="Courier New"/>
                <a:cs typeface="Courier New"/>
              </a:rPr>
              <a:t>endl</a:t>
            </a:r>
            <a:endParaRPr lang="en-US" sz="2200" dirty="0" smtClean="0">
              <a:latin typeface="Courier New"/>
              <a:cs typeface="Courier New"/>
            </a:endParaRPr>
          </a:p>
          <a:p>
            <a:pPr lvl="1"/>
            <a:r>
              <a:rPr lang="en-US" sz="2400" dirty="0" smtClean="0">
                <a:cs typeface="Courier New"/>
              </a:rPr>
              <a:t>"end of line" variable</a:t>
            </a:r>
          </a:p>
          <a:p>
            <a:pPr lvl="1"/>
            <a:r>
              <a:rPr lang="en-US" sz="2400" dirty="0" smtClean="0">
                <a:cs typeface="Courier New"/>
              </a:rPr>
              <a:t>Like </a:t>
            </a:r>
            <a:r>
              <a:rPr lang="en-US" sz="2400" dirty="0" smtClean="0">
                <a:latin typeface="Courier New"/>
                <a:cs typeface="Courier New"/>
              </a:rPr>
              <a:t>'\n'</a:t>
            </a:r>
          </a:p>
          <a:p>
            <a:pPr lvl="1"/>
            <a:r>
              <a:rPr lang="en-US" sz="2000" dirty="0" err="1" smtClean="0">
                <a:latin typeface="Courier New"/>
                <a:cs typeface="Courier New"/>
              </a:rPr>
              <a:t>cout</a:t>
            </a:r>
            <a:r>
              <a:rPr lang="en-US" sz="2000" dirty="0" smtClean="0">
                <a:latin typeface="Courier New"/>
                <a:cs typeface="Courier New"/>
              </a:rPr>
              <a:t> &lt;&lt; "I am " &lt;&lt; age &lt;&lt; " years old!" &lt;&lt; </a:t>
            </a:r>
            <a:r>
              <a:rPr lang="en-US" sz="2000" dirty="0" err="1" smtClean="0">
                <a:latin typeface="Courier New"/>
                <a:cs typeface="Courier New"/>
              </a:rPr>
              <a:t>endl</a:t>
            </a:r>
            <a:r>
              <a:rPr lang="en-US" sz="2000" dirty="0" smtClean="0">
                <a:latin typeface="Courier New"/>
                <a:cs typeface="Courier New"/>
              </a:rPr>
              <a:t>;</a:t>
            </a:r>
            <a:endParaRPr lang="en-US" sz="2000" dirty="0">
              <a:latin typeface="Courier New"/>
              <a:cs typeface="Courier New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226" y="125506"/>
            <a:ext cx="2524191" cy="178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91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13758</TotalTime>
  <Words>2385</Words>
  <Application>Microsoft Macintosh PowerPoint</Application>
  <PresentationFormat>On-screen Show (4:3)</PresentationFormat>
  <Paragraphs>508</Paragraphs>
  <Slides>36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Mangal</vt:lpstr>
      <vt:lpstr>Arial</vt:lpstr>
      <vt:lpstr>Calibri</vt:lpstr>
      <vt:lpstr>Courier New</vt:lpstr>
      <vt:lpstr>Office Theme</vt:lpstr>
      <vt:lpstr>Intro to C++</vt:lpstr>
      <vt:lpstr>What is C++?</vt:lpstr>
      <vt:lpstr>C++ Design Goals</vt:lpstr>
      <vt:lpstr>Libraries</vt:lpstr>
      <vt:lpstr>A C++ Program</vt:lpstr>
      <vt:lpstr>C++ files</vt:lpstr>
      <vt:lpstr>main function</vt:lpstr>
      <vt:lpstr>Using Namespace</vt:lpstr>
      <vt:lpstr>Console Output</vt:lpstr>
      <vt:lpstr>Console Input</vt:lpstr>
      <vt:lpstr>PowerPoint Presentation</vt:lpstr>
      <vt:lpstr>C++ Quizlet</vt:lpstr>
      <vt:lpstr>Defining Functions</vt:lpstr>
      <vt:lpstr>Example</vt:lpstr>
      <vt:lpstr>Function Prototype</vt:lpstr>
      <vt:lpstr>Math Functions</vt:lpstr>
      <vt:lpstr>Overloading</vt:lpstr>
      <vt:lpstr>Overloading</vt:lpstr>
      <vt:lpstr>Overloading</vt:lpstr>
      <vt:lpstr>Function Overloading</vt:lpstr>
      <vt:lpstr>Value Semantics</vt:lpstr>
      <vt:lpstr>Reference Parameters</vt:lpstr>
      <vt:lpstr>Swap function</vt:lpstr>
      <vt:lpstr>Question</vt:lpstr>
      <vt:lpstr>Question</vt:lpstr>
      <vt:lpstr>Reference Parameters</vt:lpstr>
      <vt:lpstr>References</vt:lpstr>
      <vt:lpstr>References &amp; Pointers</vt:lpstr>
      <vt:lpstr>Exercise</vt:lpstr>
      <vt:lpstr>const</vt:lpstr>
      <vt:lpstr>Reference Parameters: Good or Bad?</vt:lpstr>
      <vt:lpstr>Example</vt:lpstr>
      <vt:lpstr>Example</vt:lpstr>
      <vt:lpstr>Exercise</vt:lpstr>
      <vt:lpstr>Parameters: Default Values</vt:lpstr>
      <vt:lpstr>Compiling C++ Programs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C++</dc:title>
  <dc:creator>Microsoft Office User</dc:creator>
  <cp:lastModifiedBy>Mary Eberlein</cp:lastModifiedBy>
  <cp:revision>46</cp:revision>
  <dcterms:created xsi:type="dcterms:W3CDTF">2017-08-28T22:51:43Z</dcterms:created>
  <dcterms:modified xsi:type="dcterms:W3CDTF">2017-11-01T05:21:14Z</dcterms:modified>
</cp:coreProperties>
</file>

<file path=docProps/thumbnail.jpeg>
</file>